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4"/>
  </p:sldMasterIdLst>
  <p:notesMasterIdLst>
    <p:notesMasterId r:id="rId57"/>
  </p:notesMasterIdLst>
  <p:sldIdLst>
    <p:sldId id="272" r:id="rId5"/>
    <p:sldId id="257" r:id="rId6"/>
    <p:sldId id="996" r:id="rId7"/>
    <p:sldId id="265" r:id="rId8"/>
    <p:sldId id="997" r:id="rId9"/>
    <p:sldId id="998" r:id="rId10"/>
    <p:sldId id="259" r:id="rId11"/>
    <p:sldId id="982" r:id="rId12"/>
    <p:sldId id="983" r:id="rId13"/>
    <p:sldId id="963" r:id="rId14"/>
    <p:sldId id="282" r:id="rId15"/>
    <p:sldId id="280" r:id="rId16"/>
    <p:sldId id="293" r:id="rId17"/>
    <p:sldId id="984" r:id="rId18"/>
    <p:sldId id="294" r:id="rId19"/>
    <p:sldId id="985" r:id="rId20"/>
    <p:sldId id="958" r:id="rId21"/>
    <p:sldId id="960" r:id="rId22"/>
    <p:sldId id="981" r:id="rId23"/>
    <p:sldId id="986" r:id="rId24"/>
    <p:sldId id="286" r:id="rId25"/>
    <p:sldId id="987" r:id="rId26"/>
    <p:sldId id="988" r:id="rId27"/>
    <p:sldId id="933" r:id="rId28"/>
    <p:sldId id="935" r:id="rId29"/>
    <p:sldId id="937" r:id="rId30"/>
    <p:sldId id="936" r:id="rId31"/>
    <p:sldId id="962" r:id="rId32"/>
    <p:sldId id="934" r:id="rId33"/>
    <p:sldId id="989" r:id="rId34"/>
    <p:sldId id="990" r:id="rId35"/>
    <p:sldId id="284" r:id="rId36"/>
    <p:sldId id="295" r:id="rId37"/>
    <p:sldId id="296" r:id="rId38"/>
    <p:sldId id="300" r:id="rId39"/>
    <p:sldId id="298" r:id="rId40"/>
    <p:sldId id="978" r:id="rId41"/>
    <p:sldId id="297" r:id="rId42"/>
    <p:sldId id="299" r:id="rId43"/>
    <p:sldId id="979" r:id="rId44"/>
    <p:sldId id="301" r:id="rId45"/>
    <p:sldId id="304" r:id="rId46"/>
    <p:sldId id="303" r:id="rId47"/>
    <p:sldId id="964" r:id="rId48"/>
    <p:sldId id="305" r:id="rId49"/>
    <p:sldId id="306" r:id="rId50"/>
    <p:sldId id="993" r:id="rId51"/>
    <p:sldId id="302" r:id="rId52"/>
    <p:sldId id="994" r:id="rId53"/>
    <p:sldId id="991" r:id="rId54"/>
    <p:sldId id="992" r:id="rId55"/>
    <p:sldId id="99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FF6699"/>
    <a:srgbClr val="00FFCC"/>
    <a:srgbClr val="FF7C80"/>
    <a:srgbClr val="FF66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377F5-F03D-4651-821A-B3010C571A26}" v="12" dt="2021-10-18T09:37:48.792"/>
    <p1510:client id="{1D1093C6-F40D-4E3B-82D0-F1741DA9BCDD}" v="4" dt="2021-10-18T09:45:27.642"/>
    <p1510:client id="{85556667-5465-AE61-3A4B-8CFC7E1D51A2}" v="2" dt="2022-03-15T06:11:47.330"/>
    <p1510:client id="{B62F6874-4D84-4B48-BC27-14A23152987E}" v="28" dt="2021-10-18T09:52:46.625"/>
    <p1510:client id="{FAE77F29-97CD-4586-BB41-B94969440E3F}" v="1" dt="2021-10-18T10:14:52.300"/>
    <p1510:client id="{FB82E652-BE4C-D73E-9036-E66C92452B33}" v="2" dt="2021-10-24T09:49:58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D%20Passport:Yefan's%20Harddrive:Work:Dept%20of%20Ed:PPT%20Template:PPT%20Final:External%20Toolkit:Chart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C427-483E-8B79-78D78233854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Sheet1!$A$59:$A$64</c:f>
              <c:strCache>
                <c:ptCount val="6"/>
                <c:pt idx="0">
                  <c:v>All Occupations</c:v>
                </c:pt>
                <c:pt idx="1">
                  <c:v>Mathematics</c:v>
                </c:pt>
                <c:pt idx="2">
                  <c:v>Computer Systems Analysts</c:v>
                </c:pt>
                <c:pt idx="3">
                  <c:v>Systems Software Developers</c:v>
                </c:pt>
                <c:pt idx="4">
                  <c:v>Medical Scientists</c:v>
                </c:pt>
                <c:pt idx="5">
                  <c:v>Biomedical Engineers</c:v>
                </c:pt>
              </c:strCache>
            </c:strRef>
          </c:cat>
          <c:val>
            <c:numRef>
              <c:f>Sheet1!$B$59:$B$64</c:f>
              <c:numCache>
                <c:formatCode>0%</c:formatCode>
                <c:ptCount val="6"/>
                <c:pt idx="0">
                  <c:v>0.14000000000000001</c:v>
                </c:pt>
                <c:pt idx="1">
                  <c:v>0.16</c:v>
                </c:pt>
                <c:pt idx="2">
                  <c:v>0.22</c:v>
                </c:pt>
                <c:pt idx="3">
                  <c:v>0.32</c:v>
                </c:pt>
                <c:pt idx="4">
                  <c:v>0.36</c:v>
                </c:pt>
                <c:pt idx="5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27-483E-8B79-78D7823385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5609216"/>
        <c:axId val="35611008"/>
      </c:barChart>
      <c:catAx>
        <c:axId val="3560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5611008"/>
        <c:crosses val="autoZero"/>
        <c:auto val="1"/>
        <c:lblAlgn val="ctr"/>
        <c:lblOffset val="100"/>
        <c:noMultiLvlLbl val="0"/>
      </c:catAx>
      <c:valAx>
        <c:axId val="3561100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56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Math skills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Sheet1!$B$5:$E$5</c:f>
              <c:strCache>
                <c:ptCount val="4"/>
                <c:pt idx="0">
                  <c:v>Mathematician</c:v>
                </c:pt>
                <c:pt idx="1">
                  <c:v>Scientist (physics)</c:v>
                </c:pt>
                <c:pt idx="2">
                  <c:v>Engineer</c:v>
                </c:pt>
                <c:pt idx="3">
                  <c:v>Technician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50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5-43A5-9B9D-98711AF130B0}"/>
            </c:ext>
          </c:extLst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Hands-on experience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Sheet1!$B$5:$E$5</c:f>
              <c:strCache>
                <c:ptCount val="4"/>
                <c:pt idx="0">
                  <c:v>Mathematician</c:v>
                </c:pt>
                <c:pt idx="1">
                  <c:v>Scientist (physics)</c:v>
                </c:pt>
                <c:pt idx="2">
                  <c:v>Engineer</c:v>
                </c:pt>
                <c:pt idx="3">
                  <c:v>Technician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55-43A5-9B9D-98711AF130B0}"/>
            </c:ext>
          </c:extLst>
        </c:ser>
        <c:ser>
          <c:idx val="2"/>
          <c:order val="2"/>
          <c:tx>
            <c:strRef>
              <c:f>Sheet1!$A$8</c:f>
              <c:strCache>
                <c:ptCount val="1"/>
                <c:pt idx="0">
                  <c:v>Multidicipline Design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Sheet1!$B$5:$E$5</c:f>
              <c:strCache>
                <c:ptCount val="4"/>
                <c:pt idx="0">
                  <c:v>Mathematician</c:v>
                </c:pt>
                <c:pt idx="1">
                  <c:v>Scientist (physics)</c:v>
                </c:pt>
                <c:pt idx="2">
                  <c:v>Engineer</c:v>
                </c:pt>
                <c:pt idx="3">
                  <c:v>Technician</c:v>
                </c:pt>
              </c:strCache>
            </c:strRef>
          </c:cat>
          <c:val>
            <c:numRef>
              <c:f>Sheet1!$B$8:$E$8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55-43A5-9B9D-98711AF130B0}"/>
            </c:ext>
          </c:extLst>
        </c:ser>
        <c:ser>
          <c:idx val="3"/>
          <c:order val="3"/>
          <c:tx>
            <c:strRef>
              <c:f>Sheet1!$A$9</c:f>
              <c:strCache>
                <c:ptCount val="1"/>
                <c:pt idx="0">
                  <c:v>Exploring new knowledge</c:v>
                </c:pt>
              </c:strCache>
            </c:strRef>
          </c:tx>
          <c:spPr>
            <a:solidFill>
              <a:srgbClr val="00FFCC"/>
            </a:solidFill>
            <a:ln>
              <a:noFill/>
            </a:ln>
            <a:effectLst/>
            <a:sp3d/>
          </c:spPr>
          <c:invertIfNegative val="0"/>
          <c:cat>
            <c:strRef>
              <c:f>Sheet1!$B$5:$E$5</c:f>
              <c:strCache>
                <c:ptCount val="4"/>
                <c:pt idx="0">
                  <c:v>Mathematician</c:v>
                </c:pt>
                <c:pt idx="1">
                  <c:v>Scientist (physics)</c:v>
                </c:pt>
                <c:pt idx="2">
                  <c:v>Engineer</c:v>
                </c:pt>
                <c:pt idx="3">
                  <c:v>Technician</c:v>
                </c:pt>
              </c:strCache>
            </c:strRef>
          </c:cat>
          <c:val>
            <c:numRef>
              <c:f>Sheet1!$B$9:$E$9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50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55-43A5-9B9D-98711AF130B0}"/>
            </c:ext>
          </c:extLst>
        </c:ser>
        <c:ser>
          <c:idx val="4"/>
          <c:order val="4"/>
          <c:tx>
            <c:strRef>
              <c:f>Sheet1!$A$10</c:f>
              <c:strCache>
                <c:ptCount val="1"/>
                <c:pt idx="0">
                  <c:v>Planning</c:v>
                </c:pt>
              </c:strCache>
            </c:strRef>
          </c:tx>
          <c:spPr>
            <a:solidFill>
              <a:srgbClr val="FF6699"/>
            </a:solidFill>
            <a:ln>
              <a:noFill/>
            </a:ln>
            <a:effectLst/>
            <a:sp3d/>
          </c:spPr>
          <c:invertIfNegative val="0"/>
          <c:cat>
            <c:strRef>
              <c:f>Sheet1!$B$5:$E$5</c:f>
              <c:strCache>
                <c:ptCount val="4"/>
                <c:pt idx="0">
                  <c:v>Mathematician</c:v>
                </c:pt>
                <c:pt idx="1">
                  <c:v>Scientist (physics)</c:v>
                </c:pt>
                <c:pt idx="2">
                  <c:v>Engineer</c:v>
                </c:pt>
                <c:pt idx="3">
                  <c:v>Technician</c:v>
                </c:pt>
              </c:strCache>
            </c:strRef>
          </c:cat>
          <c:val>
            <c:numRef>
              <c:f>Sheet1!$B$10:$E$10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55-43A5-9B9D-98711AF13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39736799"/>
        <c:axId val="737378191"/>
        <c:axId val="0"/>
      </c:bar3DChart>
      <c:catAx>
        <c:axId val="73973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378191"/>
        <c:crosses val="autoZero"/>
        <c:auto val="1"/>
        <c:lblAlgn val="ctr"/>
        <c:lblOffset val="100"/>
        <c:noMultiLvlLbl val="0"/>
      </c:catAx>
      <c:valAx>
        <c:axId val="737378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73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2AC0-9580-4DAF-B12B-32295E1FD1F1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867215" y="6654808"/>
            <a:ext cx="5336655" cy="191869"/>
          </a:xfrm>
        </p:spPr>
        <p:txBody>
          <a:bodyPr/>
          <a:lstStyle/>
          <a:p>
            <a:r>
              <a:rPr lang="en-US" dirty="0"/>
              <a:t>Signal Processing and Radio Communications Lab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7216" y="6597650"/>
            <a:ext cx="5149784" cy="266699"/>
          </a:xfrm>
        </p:spPr>
        <p:txBody>
          <a:bodyPr/>
          <a:lstStyle/>
          <a:p>
            <a:r>
              <a:rPr lang="en-US" dirty="0"/>
              <a:t>Signal Processing and Radio Communications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7552" y="6683373"/>
            <a:ext cx="1025524" cy="180976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213942"/>
            <a:ext cx="11853182" cy="4916076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267" y="0"/>
            <a:ext cx="10608733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6800"/>
            <a:ext cx="59944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9944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CD84C-BB32-4FE4-BAD2-55EC0A6E9D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C8788-7B19-4631-A87B-BE6F5491C2DA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137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41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-16371" y="-22283"/>
            <a:ext cx="10424678" cy="475036"/>
            <a:chOff x="-12700" y="-22283"/>
            <a:chExt cx="10573248" cy="475036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12700" y="-22283"/>
              <a:ext cx="10573248" cy="36518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10 w 10010"/>
                <a:gd name="connsiteY0" fmla="*/ 30 h 10000"/>
                <a:gd name="connsiteX1" fmla="*/ 4404 w 10010"/>
                <a:gd name="connsiteY1" fmla="*/ 0 h 10000"/>
                <a:gd name="connsiteX2" fmla="*/ 7578 w 10010"/>
                <a:gd name="connsiteY2" fmla="*/ 5595 h 10000"/>
                <a:gd name="connsiteX3" fmla="*/ 9990 w 10010"/>
                <a:gd name="connsiteY3" fmla="*/ 838 h 10000"/>
                <a:gd name="connsiteX4" fmla="*/ 10010 w 10010"/>
                <a:gd name="connsiteY4" fmla="*/ 936 h 10000"/>
                <a:gd name="connsiteX5" fmla="*/ 7453 w 10010"/>
                <a:gd name="connsiteY5" fmla="*/ 6692 h 10000"/>
                <a:gd name="connsiteX6" fmla="*/ 2578 w 10010"/>
                <a:gd name="connsiteY6" fmla="*/ 3064 h 10000"/>
                <a:gd name="connsiteX7" fmla="*/ 0 w 10010"/>
                <a:gd name="connsiteY7" fmla="*/ 10000 h 10000"/>
                <a:gd name="connsiteX8" fmla="*/ 10 w 10010"/>
                <a:gd name="connsiteY8" fmla="*/ 30 h 10000"/>
                <a:gd name="connsiteX0" fmla="*/ 10 w 9991"/>
                <a:gd name="connsiteY0" fmla="*/ 89 h 10059"/>
                <a:gd name="connsiteX1" fmla="*/ 4404 w 9991"/>
                <a:gd name="connsiteY1" fmla="*/ 59 h 10059"/>
                <a:gd name="connsiteX2" fmla="*/ 7578 w 9991"/>
                <a:gd name="connsiteY2" fmla="*/ 5654 h 10059"/>
                <a:gd name="connsiteX3" fmla="*/ 9990 w 9991"/>
                <a:gd name="connsiteY3" fmla="*/ 897 h 10059"/>
                <a:gd name="connsiteX4" fmla="*/ 9991 w 9991"/>
                <a:gd name="connsiteY4" fmla="*/ 170 h 10059"/>
                <a:gd name="connsiteX5" fmla="*/ 7453 w 9991"/>
                <a:gd name="connsiteY5" fmla="*/ 6751 h 10059"/>
                <a:gd name="connsiteX6" fmla="*/ 2578 w 9991"/>
                <a:gd name="connsiteY6" fmla="*/ 3123 h 10059"/>
                <a:gd name="connsiteX7" fmla="*/ 0 w 9991"/>
                <a:gd name="connsiteY7" fmla="*/ 10059 h 10059"/>
                <a:gd name="connsiteX8" fmla="*/ 10 w 9991"/>
                <a:gd name="connsiteY8" fmla="*/ 89 h 10059"/>
                <a:gd name="connsiteX0" fmla="*/ 10 w 10000"/>
                <a:gd name="connsiteY0" fmla="*/ 555 h 10467"/>
                <a:gd name="connsiteX1" fmla="*/ 4408 w 10000"/>
                <a:gd name="connsiteY1" fmla="*/ 526 h 10467"/>
                <a:gd name="connsiteX2" fmla="*/ 7585 w 10000"/>
                <a:gd name="connsiteY2" fmla="*/ 6088 h 10467"/>
                <a:gd name="connsiteX3" fmla="*/ 9999 w 10000"/>
                <a:gd name="connsiteY3" fmla="*/ 1359 h 10467"/>
                <a:gd name="connsiteX4" fmla="*/ 10000 w 10000"/>
                <a:gd name="connsiteY4" fmla="*/ 144 h 10467"/>
                <a:gd name="connsiteX5" fmla="*/ 7460 w 10000"/>
                <a:gd name="connsiteY5" fmla="*/ 7178 h 10467"/>
                <a:gd name="connsiteX6" fmla="*/ 2580 w 10000"/>
                <a:gd name="connsiteY6" fmla="*/ 3572 h 10467"/>
                <a:gd name="connsiteX7" fmla="*/ 0 w 10000"/>
                <a:gd name="connsiteY7" fmla="*/ 10467 h 10467"/>
                <a:gd name="connsiteX8" fmla="*/ 10 w 10000"/>
                <a:gd name="connsiteY8" fmla="*/ 555 h 10467"/>
                <a:gd name="connsiteX0" fmla="*/ 10 w 10000"/>
                <a:gd name="connsiteY0" fmla="*/ 611 h 10523"/>
                <a:gd name="connsiteX1" fmla="*/ 4408 w 10000"/>
                <a:gd name="connsiteY1" fmla="*/ 582 h 10523"/>
                <a:gd name="connsiteX2" fmla="*/ 7585 w 10000"/>
                <a:gd name="connsiteY2" fmla="*/ 6144 h 10523"/>
                <a:gd name="connsiteX3" fmla="*/ 9999 w 10000"/>
                <a:gd name="connsiteY3" fmla="*/ 503 h 10523"/>
                <a:gd name="connsiteX4" fmla="*/ 10000 w 10000"/>
                <a:gd name="connsiteY4" fmla="*/ 200 h 10523"/>
                <a:gd name="connsiteX5" fmla="*/ 7460 w 10000"/>
                <a:gd name="connsiteY5" fmla="*/ 7234 h 10523"/>
                <a:gd name="connsiteX6" fmla="*/ 2580 w 10000"/>
                <a:gd name="connsiteY6" fmla="*/ 3628 h 10523"/>
                <a:gd name="connsiteX7" fmla="*/ 0 w 10000"/>
                <a:gd name="connsiteY7" fmla="*/ 10523 h 10523"/>
                <a:gd name="connsiteX8" fmla="*/ 10 w 10000"/>
                <a:gd name="connsiteY8" fmla="*/ 611 h 10523"/>
                <a:gd name="connsiteX0" fmla="*/ 10 w 10000"/>
                <a:gd name="connsiteY0" fmla="*/ 271 h 10183"/>
                <a:gd name="connsiteX1" fmla="*/ 4408 w 10000"/>
                <a:gd name="connsiteY1" fmla="*/ 242 h 10183"/>
                <a:gd name="connsiteX2" fmla="*/ 7585 w 10000"/>
                <a:gd name="connsiteY2" fmla="*/ 5804 h 10183"/>
                <a:gd name="connsiteX3" fmla="*/ 9999 w 10000"/>
                <a:gd name="connsiteY3" fmla="*/ 163 h 10183"/>
                <a:gd name="connsiteX4" fmla="*/ 10000 w 10000"/>
                <a:gd name="connsiteY4" fmla="*/ 240 h 10183"/>
                <a:gd name="connsiteX5" fmla="*/ 7460 w 10000"/>
                <a:gd name="connsiteY5" fmla="*/ 6894 h 10183"/>
                <a:gd name="connsiteX6" fmla="*/ 2580 w 10000"/>
                <a:gd name="connsiteY6" fmla="*/ 3288 h 10183"/>
                <a:gd name="connsiteX7" fmla="*/ 0 w 10000"/>
                <a:gd name="connsiteY7" fmla="*/ 10183 h 10183"/>
                <a:gd name="connsiteX8" fmla="*/ 10 w 10000"/>
                <a:gd name="connsiteY8" fmla="*/ 271 h 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183">
                  <a:moveTo>
                    <a:pt x="10" y="271"/>
                  </a:moveTo>
                  <a:lnTo>
                    <a:pt x="4408" y="242"/>
                  </a:lnTo>
                  <a:cubicBezTo>
                    <a:pt x="4761" y="1773"/>
                    <a:pt x="6653" y="5817"/>
                    <a:pt x="7585" y="5804"/>
                  </a:cubicBezTo>
                  <a:cubicBezTo>
                    <a:pt x="8517" y="5791"/>
                    <a:pt x="9583" y="1633"/>
                    <a:pt x="9999" y="163"/>
                  </a:cubicBezTo>
                  <a:cubicBezTo>
                    <a:pt x="10002" y="961"/>
                    <a:pt x="9997" y="-558"/>
                    <a:pt x="10000" y="240"/>
                  </a:cubicBezTo>
                  <a:cubicBezTo>
                    <a:pt x="9823" y="907"/>
                    <a:pt x="8697" y="6386"/>
                    <a:pt x="7460" y="6894"/>
                  </a:cubicBezTo>
                  <a:cubicBezTo>
                    <a:pt x="6223" y="7402"/>
                    <a:pt x="3823" y="2742"/>
                    <a:pt x="2580" y="3288"/>
                  </a:cubicBezTo>
                  <a:cubicBezTo>
                    <a:pt x="1300" y="3409"/>
                    <a:pt x="468" y="7547"/>
                    <a:pt x="0" y="10183"/>
                  </a:cubicBezTo>
                  <a:cubicBezTo>
                    <a:pt x="3" y="6879"/>
                    <a:pt x="7" y="3575"/>
                    <a:pt x="10" y="271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algn="l" rtl="0" eaLnBrk="1" latinLnBrk="0" hangingPunct="1"/>
              <a:endParaRPr kumimoji="0"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 rot="21436420">
              <a:off x="-8847" y="-4359"/>
              <a:ext cx="10516742" cy="45711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10000"/>
                <a:gd name="connsiteY0" fmla="*/ 9684 h 10681"/>
                <a:gd name="connsiteX1" fmla="*/ 2858 w 10000"/>
                <a:gd name="connsiteY1" fmla="*/ 2 h 10681"/>
                <a:gd name="connsiteX2" fmla="*/ 7149 w 10000"/>
                <a:gd name="connsiteY2" fmla="*/ 10668 h 10681"/>
                <a:gd name="connsiteX3" fmla="*/ 10000 w 10000"/>
                <a:gd name="connsiteY3" fmla="*/ 1113 h 10681"/>
                <a:gd name="connsiteX0" fmla="*/ 0 w 10000"/>
                <a:gd name="connsiteY0" fmla="*/ 9705 h 12979"/>
                <a:gd name="connsiteX1" fmla="*/ 2858 w 10000"/>
                <a:gd name="connsiteY1" fmla="*/ 23 h 12979"/>
                <a:gd name="connsiteX2" fmla="*/ 7146 w 10000"/>
                <a:gd name="connsiteY2" fmla="*/ 12968 h 12979"/>
                <a:gd name="connsiteX3" fmla="*/ 10000 w 10000"/>
                <a:gd name="connsiteY3" fmla="*/ 1134 h 12979"/>
                <a:gd name="connsiteX0" fmla="*/ 0 w 9979"/>
                <a:gd name="connsiteY0" fmla="*/ 11997 h 12957"/>
                <a:gd name="connsiteX1" fmla="*/ 2837 w 9979"/>
                <a:gd name="connsiteY1" fmla="*/ 2 h 12957"/>
                <a:gd name="connsiteX2" fmla="*/ 7125 w 9979"/>
                <a:gd name="connsiteY2" fmla="*/ 12947 h 12957"/>
                <a:gd name="connsiteX3" fmla="*/ 9979 w 9979"/>
                <a:gd name="connsiteY3" fmla="*/ 1113 h 12957"/>
                <a:gd name="connsiteX0" fmla="*/ 0 w 10018"/>
                <a:gd name="connsiteY0" fmla="*/ 262 h 12499"/>
                <a:gd name="connsiteX1" fmla="*/ 2861 w 10018"/>
                <a:gd name="connsiteY1" fmla="*/ 2499 h 12499"/>
                <a:gd name="connsiteX2" fmla="*/ 7158 w 10018"/>
                <a:gd name="connsiteY2" fmla="*/ 12489 h 12499"/>
                <a:gd name="connsiteX3" fmla="*/ 10018 w 10018"/>
                <a:gd name="connsiteY3" fmla="*/ 3356 h 12499"/>
                <a:gd name="connsiteX0" fmla="*/ 0 w 10018"/>
                <a:gd name="connsiteY0" fmla="*/ 2276 h 14510"/>
                <a:gd name="connsiteX1" fmla="*/ 2883 w 10018"/>
                <a:gd name="connsiteY1" fmla="*/ 725 h 14510"/>
                <a:gd name="connsiteX2" fmla="*/ 7158 w 10018"/>
                <a:gd name="connsiteY2" fmla="*/ 14503 h 14510"/>
                <a:gd name="connsiteX3" fmla="*/ 10018 w 10018"/>
                <a:gd name="connsiteY3" fmla="*/ 5370 h 14510"/>
                <a:gd name="connsiteX0" fmla="*/ 0 w 10024"/>
                <a:gd name="connsiteY0" fmla="*/ 127 h 19133"/>
                <a:gd name="connsiteX1" fmla="*/ 2889 w 10024"/>
                <a:gd name="connsiteY1" fmla="*/ 5348 h 19133"/>
                <a:gd name="connsiteX2" fmla="*/ 7164 w 10024"/>
                <a:gd name="connsiteY2" fmla="*/ 19126 h 19133"/>
                <a:gd name="connsiteX3" fmla="*/ 10024 w 10024"/>
                <a:gd name="connsiteY3" fmla="*/ 9993 h 1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" h="19133">
                  <a:moveTo>
                    <a:pt x="0" y="127"/>
                  </a:moveTo>
                  <a:cubicBezTo>
                    <a:pt x="474" y="-641"/>
                    <a:pt x="1695" y="2182"/>
                    <a:pt x="2889" y="5348"/>
                  </a:cubicBezTo>
                  <a:cubicBezTo>
                    <a:pt x="4083" y="8514"/>
                    <a:pt x="5968" y="19470"/>
                    <a:pt x="7164" y="19126"/>
                  </a:cubicBezTo>
                  <a:cubicBezTo>
                    <a:pt x="8360" y="18783"/>
                    <a:pt x="9430" y="11530"/>
                    <a:pt x="10024" y="9993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 dirty="0"/>
            </a:p>
          </p:txBody>
        </p:sp>
      </p:grp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88471" y="1006361"/>
            <a:ext cx="11667890" cy="557633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68518" y="319912"/>
            <a:ext cx="10715151" cy="614724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15" name="Picture 2" descr="Image result for hust logo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799" y="100864"/>
            <a:ext cx="523562" cy="7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et hust logo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622" y="267140"/>
            <a:ext cx="429176" cy="4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-12700" y="6582693"/>
            <a:ext cx="12204700" cy="290272"/>
            <a:chOff x="0" y="6208894"/>
            <a:chExt cx="12201794" cy="649106"/>
          </a:xfrm>
        </p:grpSpPr>
        <p:sp>
          <p:nvSpPr>
            <p:cNvPr id="19" name="Rectangle 18"/>
            <p:cNvSpPr/>
            <p:nvPr/>
          </p:nvSpPr>
          <p:spPr>
            <a:xfrm>
              <a:off x="12842" y="6220177"/>
              <a:ext cx="12188952" cy="6378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867216" y="6665701"/>
            <a:ext cx="4470400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ctr" eaLnBrk="1" latinLnBrk="0" hangingPunct="1">
              <a:defRPr kumimoji="0"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Signal Processing and Radio Communications Lab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7852" y="6683374"/>
            <a:ext cx="1025524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6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561975" y="6659464"/>
            <a:ext cx="2616200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</a:lstStyle>
          <a:p>
            <a:fld id="{E4F143C4-C983-4392-B5AC-DB5C46AEF084}" type="datetime1">
              <a:rPr lang="en-US" smtClean="0"/>
              <a:pPr/>
              <a:t>3/14/2022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  <p:sldLayoutId id="214748368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ln>
            <a:noFill/>
          </a:ln>
          <a:solidFill>
            <a:schemeClr val="tx2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bg2">
            <a:lumMod val="50000"/>
          </a:schemeClr>
        </a:buClr>
        <a:buSzPct val="100000"/>
        <a:buFont typeface="Wingdings 2"/>
        <a:buChar char=""/>
        <a:defRPr kumimoji="0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rgbClr val="00B0F0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-246888" algn="l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75000"/>
        <a:buFont typeface="Wingdings 2"/>
        <a:buChar char=""/>
        <a:defRPr kumimoji="0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en.wikipedia.org/wiki/Lockheed_Mart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atents/US7947503" TargetMode="Externa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2.wdp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965450" y="4310742"/>
            <a:ext cx="6361629" cy="220504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TS. Hàn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Huy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Dũng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Viện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Điện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tử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Viễn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thông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Đại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học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Bách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Khoa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Nội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Email: hanhuydung.hust@gmail.com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7343" y="990348"/>
            <a:ext cx="10468864" cy="2943977"/>
          </a:xfrm>
        </p:spPr>
        <p:txBody>
          <a:bodyPr>
            <a:noAutofit/>
          </a:bodyPr>
          <a:lstStyle/>
          <a:p>
            <a:pPr algn="ctr"/>
            <a:br>
              <a:rPr lang="en-US" sz="5200" b="0" dirty="0">
                <a:solidFill>
                  <a:schemeClr val="accent3"/>
                </a:solidFill>
              </a:rPr>
            </a:br>
            <a:br>
              <a:rPr lang="en-US" sz="5200" b="0" dirty="0">
                <a:solidFill>
                  <a:schemeClr val="accent3"/>
                </a:solidFill>
              </a:rPr>
            </a:br>
            <a:r>
              <a:rPr lang="en-US" sz="5200" b="0" dirty="0" err="1">
                <a:solidFill>
                  <a:schemeClr val="accent3"/>
                </a:solidFill>
              </a:rPr>
              <a:t>Học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thông</a:t>
            </a:r>
            <a:r>
              <a:rPr lang="en-US" sz="5200" b="0" dirty="0">
                <a:solidFill>
                  <a:schemeClr val="accent3"/>
                </a:solidFill>
              </a:rPr>
              <a:t> qua </a:t>
            </a:r>
            <a:r>
              <a:rPr lang="en-US" sz="5200" b="0" dirty="0" err="1">
                <a:solidFill>
                  <a:schemeClr val="accent3"/>
                </a:solidFill>
              </a:rPr>
              <a:t>thực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làm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br>
              <a:rPr lang="en-US" sz="5200" b="0" dirty="0">
                <a:solidFill>
                  <a:schemeClr val="accent3"/>
                </a:solidFill>
              </a:rPr>
            </a:br>
            <a:r>
              <a:rPr lang="en-US" sz="5200" b="0" dirty="0" err="1">
                <a:solidFill>
                  <a:schemeClr val="accent3"/>
                </a:solidFill>
              </a:rPr>
              <a:t>với</a:t>
            </a:r>
            <a:br>
              <a:rPr lang="en-US" sz="5200" b="0" dirty="0">
                <a:solidFill>
                  <a:schemeClr val="accent3"/>
                </a:solidFill>
              </a:rPr>
            </a:br>
            <a:r>
              <a:rPr lang="en-US" sz="5200" b="0" dirty="0" err="1">
                <a:solidFill>
                  <a:schemeClr val="accent3"/>
                </a:solidFill>
              </a:rPr>
              <a:t>Quy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trình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Thiết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kế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Kỹ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thuật</a:t>
            </a:r>
            <a:endParaRPr lang="en-US" sz="5200" dirty="0">
              <a:solidFill>
                <a:schemeClr val="accent3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60B0A55C-DEB3-4AA6-983C-D397293990F0}"/>
              </a:ext>
            </a:extLst>
          </p:cNvPr>
          <p:cNvSpPr txBox="1">
            <a:spLocks/>
          </p:cNvSpPr>
          <p:nvPr/>
        </p:nvSpPr>
        <p:spPr>
          <a:xfrm>
            <a:off x="2965450" y="6026150"/>
            <a:ext cx="6361629" cy="43815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SzPct val="10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rgbClr val="00B0F0"/>
              </a:buClr>
              <a:buSzPct val="9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11/2018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D8C-BC37-4068-8438-0C7305AB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STEM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C4DB339F-7486-4590-927D-2D370B2173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075" y="1556870"/>
            <a:ext cx="11853182" cy="4916076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Ch</a:t>
            </a:r>
            <a:r>
              <a:rPr lang="vi-VN" altLang="en-US" sz="3200" dirty="0"/>
              <a:t>ư</a:t>
            </a:r>
            <a:r>
              <a:rPr lang="en-US" altLang="en-US" sz="3200" dirty="0" err="1"/>
              <a:t>ơng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trình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giảng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dạy</a:t>
            </a:r>
            <a:r>
              <a:rPr lang="en-US" altLang="en-US" sz="3200" dirty="0"/>
              <a:t> </a:t>
            </a:r>
            <a:r>
              <a:rPr lang="en-US" altLang="en-US" sz="3200" dirty="0" err="1"/>
              <a:t>sử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dụng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kiến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thức</a:t>
            </a:r>
            <a:endParaRPr lang="en-US" altLang="en-US" sz="3200" dirty="0"/>
          </a:p>
          <a:p>
            <a:pPr lvl="1"/>
            <a:r>
              <a:rPr lang="en-US" altLang="en-US" sz="2800" dirty="0"/>
              <a:t>Khoa </a:t>
            </a:r>
            <a:r>
              <a:rPr lang="en-US" altLang="en-US" sz="2800" dirty="0" err="1"/>
              <a:t>học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nghệ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Kỹ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thuật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Toán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môn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ngành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rời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rạc</a:t>
            </a:r>
            <a:r>
              <a:rPr lang="en-US" altLang="en-US" sz="2800" dirty="0"/>
              <a:t> 4 </a:t>
            </a:r>
            <a:r>
              <a:rPr lang="en-US" altLang="en-US" sz="2800" dirty="0" err="1"/>
              <a:t>loại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kiến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r>
              <a:rPr lang="en-US" altLang="en-US" sz="2800" dirty="0"/>
              <a:t>)</a:t>
            </a:r>
          </a:p>
          <a:p>
            <a:pPr lvl="1"/>
            <a:r>
              <a:rPr lang="en-US" altLang="en-US" sz="2800" dirty="0" err="1"/>
              <a:t>Định</a:t>
            </a:r>
            <a:r>
              <a:rPr lang="en-US" altLang="en-US" sz="2800" dirty="0"/>
              <a:t> h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ớng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ứng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Ứng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thực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tế</a:t>
            </a:r>
            <a:endParaRPr lang="en-US" altLang="en-US" sz="2800" dirty="0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FE027902-2743-431F-B28B-B03D3A827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E378FF-B65C-44FC-B926-5BF3918C4E19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3801D-18E2-468B-BF47-0D2BCAD65E17}"/>
              </a:ext>
            </a:extLst>
          </p:cNvPr>
          <p:cNvSpPr/>
          <p:nvPr/>
        </p:nvSpPr>
        <p:spPr>
          <a:xfrm>
            <a:off x="561975" y="6103614"/>
            <a:ext cx="2386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www.livescience.com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13E9F-E9FE-4265-B272-E9DF86CD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13E99-C26C-49C0-B1F5-FEE8E1EF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48CE9-E845-466A-BE18-BC82EC16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641595-570E-41EE-B793-C2B1B789A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11853182" cy="4916076"/>
          </a:xfrm>
        </p:spPr>
        <p:txBody>
          <a:bodyPr/>
          <a:lstStyle/>
          <a:p>
            <a:pPr>
              <a:defRPr/>
            </a:pP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quyết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mới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khoa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,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 </a:t>
            </a:r>
            <a:r>
              <a:rPr lang="en-US" sz="3200" dirty="0" err="1"/>
              <a:t>tạo</a:t>
            </a:r>
            <a:r>
              <a:rPr lang="en-US" sz="3200" dirty="0"/>
              <a:t> </a:t>
            </a:r>
            <a:r>
              <a:rPr lang="en-US" sz="3200" dirty="0" err="1"/>
              <a:t>ra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có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ích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kinh</a:t>
            </a:r>
            <a:r>
              <a:rPr lang="en-US" sz="3200" dirty="0"/>
              <a:t> </a:t>
            </a:r>
            <a:r>
              <a:rPr lang="en-US" sz="3200" dirty="0" err="1"/>
              <a:t>tế</a:t>
            </a:r>
            <a:r>
              <a:rPr lang="en-US" sz="3200" dirty="0"/>
              <a:t>,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6A16F7-3F26-44D4-AFD7-3AAE6D95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Engineering-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E99EB73-3D65-4A03-9EB6-FD99B149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" y="3238500"/>
            <a:ext cx="4505798" cy="335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5" descr="Casio CMD40B-1">
            <a:extLst>
              <a:ext uri="{FF2B5EF4-FFF2-40B4-BE49-F238E27FC236}">
                <a16:creationId xmlns:a16="http://schemas.microsoft.com/office/drawing/2014/main" id="{0B6E91A8-8447-45BA-8643-C3EECCC3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541" y="4979393"/>
            <a:ext cx="10747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phone1">
            <a:extLst>
              <a:ext uri="{FF2B5EF4-FFF2-40B4-BE49-F238E27FC236}">
                <a16:creationId xmlns:a16="http://schemas.microsoft.com/office/drawing/2014/main" id="{7269D000-3E9D-4873-8364-2B6F5996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511" y="3385845"/>
            <a:ext cx="851689" cy="184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jet">
            <a:extLst>
              <a:ext uri="{FF2B5EF4-FFF2-40B4-BE49-F238E27FC236}">
                <a16:creationId xmlns:a16="http://schemas.microsoft.com/office/drawing/2014/main" id="{F029A40B-B4EC-407F-99C0-0ACA596B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66" y="5150984"/>
            <a:ext cx="2346199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5" descr="Split_Wall_Mounted_Type_Air_Conditioner">
            <a:extLst>
              <a:ext uri="{FF2B5EF4-FFF2-40B4-BE49-F238E27FC236}">
                <a16:creationId xmlns:a16="http://schemas.microsoft.com/office/drawing/2014/main" id="{CED61B7F-DA16-42E2-8CCB-94872E07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214" y="3470128"/>
            <a:ext cx="2074862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4" descr="washingmachine">
            <a:extLst>
              <a:ext uri="{FF2B5EF4-FFF2-40B4-BE49-F238E27FC236}">
                <a16:creationId xmlns:a16="http://schemas.microsoft.com/office/drawing/2014/main" id="{77D5E55B-8AF5-49CA-B17B-767C81EB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817" y="4880316"/>
            <a:ext cx="1206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6" descr="3d_microoven_wp750a_l">
            <a:extLst>
              <a:ext uri="{FF2B5EF4-FFF2-40B4-BE49-F238E27FC236}">
                <a16:creationId xmlns:a16="http://schemas.microsoft.com/office/drawing/2014/main" id="{FC86701F-93B8-48FE-97F1-6002AD9E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3" y="2617787"/>
            <a:ext cx="1549111" cy="154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chair">
            <a:extLst>
              <a:ext uri="{FF2B5EF4-FFF2-40B4-BE49-F238E27FC236}">
                <a16:creationId xmlns:a16="http://schemas.microsoft.com/office/drawing/2014/main" id="{EA5904C4-3442-4A6B-BCB5-DC763D8E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27" y="3076298"/>
            <a:ext cx="19113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D140-FA8C-45B4-A409-DF2F96E4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- </a:t>
            </a:r>
            <a:r>
              <a:rPr lang="en-US" dirty="0" err="1"/>
              <a:t>Kỹ</a:t>
            </a:r>
            <a:r>
              <a:rPr lang="en-US" dirty="0"/>
              <a:t> s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457A-6A85-406B-8C35-256C952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, </a:t>
            </a:r>
            <a:r>
              <a:rPr lang="en-US" dirty="0" err="1"/>
              <a:t>toán</a:t>
            </a:r>
            <a:r>
              <a:rPr lang="en-US" dirty="0"/>
              <a:t>…</a:t>
            </a:r>
          </a:p>
          <a:p>
            <a:pPr>
              <a:defRPr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>
              <a:defRPr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endParaRPr lang="en-US" dirty="0"/>
          </a:p>
          <a:p>
            <a:pPr>
              <a:defRPr/>
            </a:pPr>
            <a:r>
              <a:rPr lang="en-US" dirty="0" err="1"/>
              <a:t>Tăng</a:t>
            </a:r>
            <a:r>
              <a:rPr lang="en-US" dirty="0"/>
              <a:t> c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ô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0FAD-0FE4-4CC6-AB90-C894F48A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AB5FA3-8BB1-499A-BACE-684603F4020B}" type="slidenum">
              <a:rPr lang="en-US" smtClean="0"/>
              <a:pPr>
                <a:defRPr/>
              </a:pPr>
              <a:t>12</a:t>
            </a:fld>
            <a:endParaRPr lang="en-US" sz="1400" dirty="0"/>
          </a:p>
        </p:txBody>
      </p:sp>
      <p:pic>
        <p:nvPicPr>
          <p:cNvPr id="5" name="Shape 867">
            <a:extLst>
              <a:ext uri="{FF2B5EF4-FFF2-40B4-BE49-F238E27FC236}">
                <a16:creationId xmlns:a16="http://schemas.microsoft.com/office/drawing/2014/main" id="{EBA0A74A-DC5A-4FE6-A2DD-9E4E0BBE4E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05711" y="5445545"/>
            <a:ext cx="1729800" cy="90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68">
            <a:extLst>
              <a:ext uri="{FF2B5EF4-FFF2-40B4-BE49-F238E27FC236}">
                <a16:creationId xmlns:a16="http://schemas.microsoft.com/office/drawing/2014/main" id="{B666E483-440F-4738-87D6-53FB7DF33F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4063" y="5516956"/>
            <a:ext cx="833100" cy="4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69" descr="http://media.tinmoitruong.vn/public/media/media/thumb/05-2013/%C3%94_nhi%E1%BB%85m_kh%C3%B4ng_kh%C3%AD_%E1%BB%9F_c%C3%A1c_khu_c%C3%B4ng_nghi%E1%BB%87p_%C4%90%E1%BB%93ng_Nai.jpeg">
            <a:extLst>
              <a:ext uri="{FF2B5EF4-FFF2-40B4-BE49-F238E27FC236}">
                <a16:creationId xmlns:a16="http://schemas.microsoft.com/office/drawing/2014/main" id="{1DF44A0B-AC8D-4841-89BC-569E474CA8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224" y="3454400"/>
            <a:ext cx="2722033" cy="175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0">
            <a:extLst>
              <a:ext uri="{FF2B5EF4-FFF2-40B4-BE49-F238E27FC236}">
                <a16:creationId xmlns:a16="http://schemas.microsoft.com/office/drawing/2014/main" id="{B6C196BA-AB89-4A02-93DC-D501F50BC9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5395" y="3387974"/>
            <a:ext cx="936417" cy="81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1">
            <a:extLst>
              <a:ext uri="{FF2B5EF4-FFF2-40B4-BE49-F238E27FC236}">
                <a16:creationId xmlns:a16="http://schemas.microsoft.com/office/drawing/2014/main" id="{3ED438F7-22D3-4F05-AF6D-27FF7C03F6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5279" y="4378304"/>
            <a:ext cx="850533" cy="6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72">
            <a:extLst>
              <a:ext uri="{FF2B5EF4-FFF2-40B4-BE49-F238E27FC236}">
                <a16:creationId xmlns:a16="http://schemas.microsoft.com/office/drawing/2014/main" id="{47260CC1-EC7A-4EAB-A6B3-912AD0CA8C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5279" y="5665829"/>
            <a:ext cx="761451" cy="68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73">
            <a:extLst>
              <a:ext uri="{FF2B5EF4-FFF2-40B4-BE49-F238E27FC236}">
                <a16:creationId xmlns:a16="http://schemas.microsoft.com/office/drawing/2014/main" id="{582C5AB0-4C01-49D7-81AC-0B5BDA75738D}"/>
              </a:ext>
            </a:extLst>
          </p:cNvPr>
          <p:cNvSpPr txBox="1"/>
          <p:nvPr/>
        </p:nvSpPr>
        <p:spPr>
          <a:xfrm rot="5400000">
            <a:off x="3092424" y="5240758"/>
            <a:ext cx="1032598" cy="5054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-------</a:t>
            </a:r>
          </a:p>
        </p:txBody>
      </p:sp>
      <p:cxnSp>
        <p:nvCxnSpPr>
          <p:cNvPr id="13" name="Shape 875">
            <a:extLst>
              <a:ext uri="{FF2B5EF4-FFF2-40B4-BE49-F238E27FC236}">
                <a16:creationId xmlns:a16="http://schemas.microsoft.com/office/drawing/2014/main" id="{D3736502-2100-4082-9A5F-3996C54F7779}"/>
              </a:ext>
            </a:extLst>
          </p:cNvPr>
          <p:cNvCxnSpPr/>
          <p:nvPr/>
        </p:nvCxnSpPr>
        <p:spPr>
          <a:xfrm>
            <a:off x="3996812" y="3849634"/>
            <a:ext cx="1042964" cy="925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Shape 876">
            <a:extLst>
              <a:ext uri="{FF2B5EF4-FFF2-40B4-BE49-F238E27FC236}">
                <a16:creationId xmlns:a16="http://schemas.microsoft.com/office/drawing/2014/main" id="{9200A4C2-D192-4C02-8347-9D67969812B6}"/>
              </a:ext>
            </a:extLst>
          </p:cNvPr>
          <p:cNvCxnSpPr/>
          <p:nvPr/>
        </p:nvCxnSpPr>
        <p:spPr>
          <a:xfrm>
            <a:off x="3956241" y="4708588"/>
            <a:ext cx="209797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Shape 877">
            <a:extLst>
              <a:ext uri="{FF2B5EF4-FFF2-40B4-BE49-F238E27FC236}">
                <a16:creationId xmlns:a16="http://schemas.microsoft.com/office/drawing/2014/main" id="{5C286C28-240A-43C4-8314-E806F8541A85}"/>
              </a:ext>
            </a:extLst>
          </p:cNvPr>
          <p:cNvCxnSpPr/>
          <p:nvPr/>
        </p:nvCxnSpPr>
        <p:spPr>
          <a:xfrm>
            <a:off x="5034770" y="3849634"/>
            <a:ext cx="1019443" cy="617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" name="Shape 878">
            <a:extLst>
              <a:ext uri="{FF2B5EF4-FFF2-40B4-BE49-F238E27FC236}">
                <a16:creationId xmlns:a16="http://schemas.microsoft.com/office/drawing/2014/main" id="{9C450F29-7D35-447C-B888-41AE144415CD}"/>
              </a:ext>
            </a:extLst>
          </p:cNvPr>
          <p:cNvCxnSpPr/>
          <p:nvPr/>
        </p:nvCxnSpPr>
        <p:spPr>
          <a:xfrm>
            <a:off x="4056992" y="6198366"/>
            <a:ext cx="1108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" name="Shape 879">
            <a:extLst>
              <a:ext uri="{FF2B5EF4-FFF2-40B4-BE49-F238E27FC236}">
                <a16:creationId xmlns:a16="http://schemas.microsoft.com/office/drawing/2014/main" id="{31858800-DE7A-4172-ADC7-7FA2C27DB774}"/>
              </a:ext>
            </a:extLst>
          </p:cNvPr>
          <p:cNvCxnSpPr/>
          <p:nvPr/>
        </p:nvCxnSpPr>
        <p:spPr>
          <a:xfrm rot="10800000" flipH="1">
            <a:off x="5165138" y="5263066"/>
            <a:ext cx="889072" cy="9353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" name="Shape 880">
            <a:extLst>
              <a:ext uri="{FF2B5EF4-FFF2-40B4-BE49-F238E27FC236}">
                <a16:creationId xmlns:a16="http://schemas.microsoft.com/office/drawing/2014/main" id="{6854AFF5-24AE-4D70-A617-D1132955348B}"/>
              </a:ext>
            </a:extLst>
          </p:cNvPr>
          <p:cNvCxnSpPr/>
          <p:nvPr/>
        </p:nvCxnSpPr>
        <p:spPr>
          <a:xfrm>
            <a:off x="7514039" y="4713431"/>
            <a:ext cx="1509731" cy="1041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9" name="Shape 881">
            <a:extLst>
              <a:ext uri="{FF2B5EF4-FFF2-40B4-BE49-F238E27FC236}">
                <a16:creationId xmlns:a16="http://schemas.microsoft.com/office/drawing/2014/main" id="{FE843E1A-4D43-45F4-804A-EE51887C09D1}"/>
              </a:ext>
            </a:extLst>
          </p:cNvPr>
          <p:cNvCxnSpPr/>
          <p:nvPr/>
        </p:nvCxnSpPr>
        <p:spPr>
          <a:xfrm rot="10800000">
            <a:off x="9976427" y="3530910"/>
            <a:ext cx="0" cy="57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0" name="Shape 882">
            <a:extLst>
              <a:ext uri="{FF2B5EF4-FFF2-40B4-BE49-F238E27FC236}">
                <a16:creationId xmlns:a16="http://schemas.microsoft.com/office/drawing/2014/main" id="{53796837-DAA1-4763-A940-C880F2BA5C1E}"/>
              </a:ext>
            </a:extLst>
          </p:cNvPr>
          <p:cNvCxnSpPr/>
          <p:nvPr/>
        </p:nvCxnSpPr>
        <p:spPr>
          <a:xfrm>
            <a:off x="9982652" y="4922673"/>
            <a:ext cx="6900" cy="518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1" name="Shape 883">
            <a:extLst>
              <a:ext uri="{FF2B5EF4-FFF2-40B4-BE49-F238E27FC236}">
                <a16:creationId xmlns:a16="http://schemas.microsoft.com/office/drawing/2014/main" id="{E138F481-9E8D-4FC6-9D57-4031936AB982}"/>
              </a:ext>
            </a:extLst>
          </p:cNvPr>
          <p:cNvSpPr txBox="1"/>
          <p:nvPr/>
        </p:nvSpPr>
        <p:spPr>
          <a:xfrm>
            <a:off x="9998945" y="3713302"/>
            <a:ext cx="1022400" cy="21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3G/Wifi</a:t>
            </a:r>
          </a:p>
        </p:txBody>
      </p:sp>
      <p:sp>
        <p:nvSpPr>
          <p:cNvPr id="22" name="Shape 884">
            <a:extLst>
              <a:ext uri="{FF2B5EF4-FFF2-40B4-BE49-F238E27FC236}">
                <a16:creationId xmlns:a16="http://schemas.microsoft.com/office/drawing/2014/main" id="{91C12BC4-8B49-47F9-A84A-F7935DBC0FF2}"/>
              </a:ext>
            </a:extLst>
          </p:cNvPr>
          <p:cNvSpPr txBox="1"/>
          <p:nvPr/>
        </p:nvSpPr>
        <p:spPr>
          <a:xfrm>
            <a:off x="7781805" y="4423109"/>
            <a:ext cx="1098600" cy="194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sz="1600" dirty="0">
                <a:latin typeface="Comic Sans MS"/>
                <a:ea typeface="Comic Sans MS"/>
                <a:cs typeface="Comic Sans MS"/>
                <a:sym typeface="Comic Sans MS"/>
              </a:rPr>
              <a:t>internet</a:t>
            </a:r>
          </a:p>
        </p:txBody>
      </p:sp>
      <p:sp>
        <p:nvSpPr>
          <p:cNvPr id="23" name="Shape 885">
            <a:extLst>
              <a:ext uri="{FF2B5EF4-FFF2-40B4-BE49-F238E27FC236}">
                <a16:creationId xmlns:a16="http://schemas.microsoft.com/office/drawing/2014/main" id="{A54D8589-3941-480E-B6F6-DD9C355AE0B6}"/>
              </a:ext>
            </a:extLst>
          </p:cNvPr>
          <p:cNvSpPr txBox="1"/>
          <p:nvPr/>
        </p:nvSpPr>
        <p:spPr>
          <a:xfrm>
            <a:off x="9990959" y="5152035"/>
            <a:ext cx="1098600" cy="21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sz="1600" dirty="0">
                <a:latin typeface="Comic Sans MS"/>
                <a:ea typeface="Comic Sans MS"/>
                <a:cs typeface="Comic Sans MS"/>
                <a:sym typeface="Comic Sans MS"/>
              </a:rPr>
              <a:t>internet</a:t>
            </a:r>
          </a:p>
        </p:txBody>
      </p:sp>
      <p:sp>
        <p:nvSpPr>
          <p:cNvPr id="24" name="Shape 886">
            <a:extLst>
              <a:ext uri="{FF2B5EF4-FFF2-40B4-BE49-F238E27FC236}">
                <a16:creationId xmlns:a16="http://schemas.microsoft.com/office/drawing/2014/main" id="{99138F60-202A-458B-B7D8-F6FDAD78F3B3}"/>
              </a:ext>
            </a:extLst>
          </p:cNvPr>
          <p:cNvSpPr txBox="1"/>
          <p:nvPr/>
        </p:nvSpPr>
        <p:spPr>
          <a:xfrm>
            <a:off x="9654063" y="4393108"/>
            <a:ext cx="1531500" cy="2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</a:t>
            </a:r>
          </a:p>
        </p:txBody>
      </p:sp>
      <p:pic>
        <p:nvPicPr>
          <p:cNvPr id="25" name="Shape 887">
            <a:extLst>
              <a:ext uri="{FF2B5EF4-FFF2-40B4-BE49-F238E27FC236}">
                <a16:creationId xmlns:a16="http://schemas.microsoft.com/office/drawing/2014/main" id="{8B0FEE49-6F6C-47B3-88C0-558F5E6AC5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6951" y="3295156"/>
            <a:ext cx="1153085" cy="57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888">
            <a:extLst>
              <a:ext uri="{FF2B5EF4-FFF2-40B4-BE49-F238E27FC236}">
                <a16:creationId xmlns:a16="http://schemas.microsoft.com/office/drawing/2014/main" id="{17EFA49B-7E54-4A93-911E-34AB131EE4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6952" y="4154111"/>
            <a:ext cx="1177370" cy="52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889">
            <a:extLst>
              <a:ext uri="{FF2B5EF4-FFF2-40B4-BE49-F238E27FC236}">
                <a16:creationId xmlns:a16="http://schemas.microsoft.com/office/drawing/2014/main" id="{4AF96B60-B970-4F17-846B-73C411121A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6962" y="5558284"/>
            <a:ext cx="1153073" cy="60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894">
            <a:extLst>
              <a:ext uri="{FF2B5EF4-FFF2-40B4-BE49-F238E27FC236}">
                <a16:creationId xmlns:a16="http://schemas.microsoft.com/office/drawing/2014/main" id="{9801445D-E5D0-41D4-B212-D96C42C702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439" y="4077089"/>
            <a:ext cx="1026199" cy="89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895">
            <a:extLst>
              <a:ext uri="{FF2B5EF4-FFF2-40B4-BE49-F238E27FC236}">
                <a16:creationId xmlns:a16="http://schemas.microsoft.com/office/drawing/2014/main" id="{52C4E187-979F-497E-815C-AE56EA665C7E}"/>
              </a:ext>
            </a:extLst>
          </p:cNvPr>
          <p:cNvSpPr txBox="1"/>
          <p:nvPr/>
        </p:nvSpPr>
        <p:spPr>
          <a:xfrm>
            <a:off x="6561603" y="5009613"/>
            <a:ext cx="1402702" cy="5451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" sz="1600" dirty="0">
                <a:latin typeface="Comic Sans MS"/>
                <a:ea typeface="Comic Sans MS"/>
                <a:cs typeface="Comic Sans MS"/>
                <a:sym typeface="Comic Sans MS"/>
              </a:rPr>
              <a:t>Gateway</a:t>
            </a:r>
          </a:p>
        </p:txBody>
      </p:sp>
      <p:pic>
        <p:nvPicPr>
          <p:cNvPr id="31" name="Shape 896">
            <a:extLst>
              <a:ext uri="{FF2B5EF4-FFF2-40B4-BE49-F238E27FC236}">
                <a16:creationId xmlns:a16="http://schemas.microsoft.com/office/drawing/2014/main" id="{5A1FC3C6-061E-4DE3-92B1-6AF4D4B8106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9142907" y="3914434"/>
            <a:ext cx="1792605" cy="109517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4" name="Shape 866">
            <a:extLst>
              <a:ext uri="{FF2B5EF4-FFF2-40B4-BE49-F238E27FC236}">
                <a16:creationId xmlns:a16="http://schemas.microsoft.com/office/drawing/2014/main" id="{8F05A8C1-63AA-41F6-B32F-9B356FA044B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08842" y="2549599"/>
            <a:ext cx="1327645" cy="1032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898">
            <a:extLst>
              <a:ext uri="{FF2B5EF4-FFF2-40B4-BE49-F238E27FC236}">
                <a16:creationId xmlns:a16="http://schemas.microsoft.com/office/drawing/2014/main" id="{A2A7494A-6B70-4F9C-A642-F0FFF090354D}"/>
              </a:ext>
            </a:extLst>
          </p:cNvPr>
          <p:cNvCxnSpPr/>
          <p:nvPr/>
        </p:nvCxnSpPr>
        <p:spPr>
          <a:xfrm>
            <a:off x="5034769" y="3849633"/>
            <a:ext cx="1019400" cy="617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2" name="Shape 897">
            <a:extLst>
              <a:ext uri="{FF2B5EF4-FFF2-40B4-BE49-F238E27FC236}">
                <a16:creationId xmlns:a16="http://schemas.microsoft.com/office/drawing/2014/main" id="{7F8CD383-6ECD-4542-B13B-DBE64ABF6AE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96092" y="2759213"/>
            <a:ext cx="353147" cy="60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2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D0E25-94CB-4532-A385-7BCCECAA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9907D-EC55-4498-8070-370C458C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1F160-4436-4CD9-B06F-78AF0C04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F48EB-1E1F-487F-999D-6F0AFFC25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11853182" cy="5244008"/>
          </a:xfrm>
        </p:spPr>
        <p:txBody>
          <a:bodyPr>
            <a:normAutofit/>
          </a:bodyPr>
          <a:lstStyle/>
          <a:p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nghệ</a:t>
            </a:r>
            <a:r>
              <a:rPr lang="en-US" altLang="en-US" sz="2800" dirty="0"/>
              <a:t>:</a:t>
            </a:r>
          </a:p>
          <a:p>
            <a:pPr lvl="1"/>
            <a:r>
              <a:rPr lang="en-US" altLang="en-US" sz="2400" dirty="0" err="1"/>
              <a:t>Sự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loại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endParaRPr lang="en-US" altLang="en-US" sz="2400" dirty="0"/>
          </a:p>
          <a:p>
            <a:pPr lvl="1"/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hoạt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động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đúng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trình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kèm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cụ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vật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endParaRPr lang="en-US" altLang="en-US" sz="2400" dirty="0"/>
          </a:p>
          <a:p>
            <a:pPr lvl="1"/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in 3D, </a:t>
            </a:r>
            <a:r>
              <a:rPr lang="en-US" altLang="en-US" sz="2400" dirty="0" err="1"/>
              <a:t>công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bún</a:t>
            </a:r>
            <a:endParaRPr lang="en-US" alt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663619-0B3F-4BE5-BA96-E8D14838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-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D5841-C483-4ADB-A021-D05D5F55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67DEE-395C-4EA3-B868-F291BD34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4449-FF93-4657-9579-34316221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DA406-7913-4E44-B4EA-BD6E3D7B7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/>
              <a:t>Công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nghệ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viên</a:t>
            </a:r>
            <a:r>
              <a:rPr lang="en-US" altLang="en-US" sz="3200" dirty="0"/>
              <a:t>, </a:t>
            </a:r>
            <a:r>
              <a:rPr lang="en-US" altLang="en-US" sz="3200" dirty="0" err="1"/>
              <a:t>kỹ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thuật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viên</a:t>
            </a:r>
            <a:endParaRPr lang="en-US" altLang="en-US" sz="3200" dirty="0"/>
          </a:p>
          <a:p>
            <a:pPr lvl="1"/>
            <a:r>
              <a:rPr lang="en-US" altLang="en-US" sz="2800" dirty="0" err="1"/>
              <a:t>Giải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quyết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vấn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đề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biết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Hiểu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biết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về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nghệ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Thực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hiện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đúng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endParaRPr lang="en-US" altLang="en-US" sz="2800" dirty="0"/>
          </a:p>
          <a:p>
            <a:r>
              <a:rPr lang="en-US" altLang="en-US" sz="3200" dirty="0" err="1"/>
              <a:t>Kỹ</a:t>
            </a:r>
            <a:r>
              <a:rPr lang="en-US" altLang="en-US" sz="3200" dirty="0"/>
              <a:t> s</a:t>
            </a:r>
            <a:r>
              <a:rPr lang="vi-VN" altLang="en-US" sz="3200" dirty="0"/>
              <a:t>ư</a:t>
            </a:r>
            <a:endParaRPr lang="en-US" altLang="en-US" sz="3200" dirty="0"/>
          </a:p>
          <a:p>
            <a:pPr lvl="1"/>
            <a:r>
              <a:rPr lang="en-US" altLang="en-US" sz="2800" dirty="0" err="1"/>
              <a:t>Kỹ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viên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Giải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quyết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vấn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đề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mới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Yêu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cầu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endParaRPr lang="en-US" alt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F113D5-F719-4895-88BA-6ED7F43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s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8" name="Picture 8" descr="j0274894">
            <a:extLst>
              <a:ext uri="{FF2B5EF4-FFF2-40B4-BE49-F238E27FC236}">
                <a16:creationId xmlns:a16="http://schemas.microsoft.com/office/drawing/2014/main" id="{57B443E1-11B6-4572-A43F-EF9A2966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84" y="3923009"/>
            <a:ext cx="3606800" cy="22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359F7A4-133B-4A92-BF9F-1B2215E9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84" y="300838"/>
            <a:ext cx="4618545" cy="346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79B38-8559-4FB7-BE99-722223B9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E97AB-2397-4183-95C2-CFB44D31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7424A-ADD3-4501-88E0-CF214E34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30301E-C925-465C-BF48-438F2C357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err="1"/>
              <a:t>Toán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endParaRPr lang="en-US" sz="2800" dirty="0"/>
          </a:p>
          <a:p>
            <a:pPr lvl="1">
              <a:defRPr/>
            </a:pPr>
            <a:r>
              <a:rPr lang="en-US" sz="2400" dirty="0"/>
              <a:t>Đ</a:t>
            </a:r>
            <a:r>
              <a:rPr lang="vi-VN" sz="2400" dirty="0"/>
              <a:t>ơ</a:t>
            </a:r>
            <a:r>
              <a:rPr lang="en-US" sz="2400" dirty="0"/>
              <a:t>n </a:t>
            </a:r>
            <a:r>
              <a:rPr lang="en-US" sz="2400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endParaRPr lang="en-US" sz="2400" dirty="0"/>
          </a:p>
          <a:p>
            <a:pPr lvl="1">
              <a:defRPr/>
            </a:pP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vi-VN" sz="2400" dirty="0"/>
              <a:t>ư</a:t>
            </a:r>
            <a:r>
              <a:rPr lang="en-US" sz="2400" dirty="0"/>
              <a:t>u </a:t>
            </a:r>
            <a:r>
              <a:rPr lang="en-US" sz="2400" dirty="0" err="1"/>
              <a:t>hóa</a:t>
            </a:r>
            <a:endParaRPr lang="en-US" sz="2400" dirty="0"/>
          </a:p>
          <a:p>
            <a:pPr>
              <a:defRPr/>
            </a:pP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endParaRPr lang="en-US" sz="2800" dirty="0"/>
          </a:p>
          <a:p>
            <a:pPr lvl="1">
              <a:defRPr/>
            </a:pP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endParaRPr lang="en-US" sz="2400" dirty="0"/>
          </a:p>
          <a:p>
            <a:pPr>
              <a:defRPr/>
            </a:pP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nghệ</a:t>
            </a:r>
            <a:endParaRPr lang="en-US" sz="2800" dirty="0"/>
          </a:p>
          <a:p>
            <a:pPr lvl="1">
              <a:defRPr/>
            </a:pP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endParaRPr lang="en-US" sz="2400" dirty="0"/>
          </a:p>
          <a:p>
            <a:pPr>
              <a:defRPr/>
            </a:pPr>
            <a:r>
              <a:rPr lang="en-US" sz="2800" dirty="0" err="1"/>
              <a:t>Khả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endParaRPr lang="en-US" sz="2800" dirty="0"/>
          </a:p>
          <a:p>
            <a:pPr lvl="1">
              <a:defRPr/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endParaRPr lang="en-US" sz="2400" dirty="0"/>
          </a:p>
          <a:p>
            <a:pPr lvl="1">
              <a:defRPr/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,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endParaRPr lang="en-US" sz="2400" dirty="0"/>
          </a:p>
          <a:p>
            <a:pPr lvl="1">
              <a:defRPr/>
            </a:pPr>
            <a:r>
              <a:rPr lang="en-US" sz="2400" dirty="0"/>
              <a:t>Con ng</a:t>
            </a:r>
            <a:r>
              <a:rPr lang="vi-VN" sz="2400" dirty="0"/>
              <a:t>ư</a:t>
            </a:r>
            <a:r>
              <a:rPr lang="en-US" sz="2400" dirty="0" err="1"/>
              <a:t>ời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14D184-D5B5-4BFC-A1DF-E5BD14C8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s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cần</a:t>
            </a:r>
            <a:endParaRPr lang="en-US" dirty="0"/>
          </a:p>
        </p:txBody>
      </p:sp>
      <p:pic>
        <p:nvPicPr>
          <p:cNvPr id="12290" name="Picture 2" descr="Image result for car parts">
            <a:extLst>
              <a:ext uri="{FF2B5EF4-FFF2-40B4-BE49-F238E27FC236}">
                <a16:creationId xmlns:a16="http://schemas.microsoft.com/office/drawing/2014/main" id="{DF3065C2-317E-44FA-A602-BDB74FD6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3174082"/>
            <a:ext cx="6484257" cy="33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B3179651-B499-4513-9F34-F031D351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91" y="472782"/>
            <a:ext cx="1191759" cy="258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math optimization">
            <a:extLst>
              <a:ext uri="{FF2B5EF4-FFF2-40B4-BE49-F238E27FC236}">
                <a16:creationId xmlns:a16="http://schemas.microsoft.com/office/drawing/2014/main" id="{FA77A0A9-0E33-4079-BE64-B11595F6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789657"/>
            <a:ext cx="3970403" cy="22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D5841-C483-4ADB-A021-D05D5F55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67DEE-395C-4EA3-B868-F291BD34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4449-FF93-4657-9579-34316221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DA406-7913-4E44-B4EA-BD6E3D7B7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Khoa </a:t>
            </a:r>
            <a:r>
              <a:rPr lang="en-US" sz="2800" dirty="0" err="1"/>
              <a:t>học</a:t>
            </a:r>
            <a:endParaRPr lang="en-US" sz="2800" dirty="0"/>
          </a:p>
          <a:p>
            <a:pPr lvl="1">
              <a:defRPr/>
            </a:pP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tri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chứng</a:t>
            </a:r>
            <a:endParaRPr lang="en-US" sz="2400" dirty="0"/>
          </a:p>
          <a:p>
            <a:pPr lvl="1">
              <a:defRPr/>
            </a:pPr>
            <a:r>
              <a:rPr lang="en-US" sz="2400" dirty="0" err="1"/>
              <a:t>Tạo</a:t>
            </a:r>
            <a:r>
              <a:rPr lang="en-US" sz="2400" dirty="0"/>
              <a:t> ra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endParaRPr lang="en-US" sz="2400" dirty="0"/>
          </a:p>
          <a:p>
            <a:pPr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>
              <a:defRPr/>
            </a:pPr>
            <a:endParaRPr lang="en-US" sz="2800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F113D5-F719-4895-88BA-6ED7F43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Science-Khoa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73EF2D1-827F-4AF5-86C8-04F24B5A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7" y="4025658"/>
            <a:ext cx="2765633" cy="23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42D3D392-BD70-4EEC-8670-77947133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869" y="883228"/>
            <a:ext cx="4473131" cy="389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2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F3D-CB68-4477-8C3D-FA8EF5B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6347-C587-47E3-AF77-2EE7413A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066800"/>
            <a:ext cx="6050917" cy="57912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</a:t>
            </a:r>
          </a:p>
          <a:p>
            <a:pPr lvl="1">
              <a:defRPr/>
            </a:pPr>
            <a:r>
              <a:rPr lang="en-US" dirty="0" err="1"/>
              <a:t>Định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endParaRPr lang="en-US" dirty="0"/>
          </a:p>
          <a:p>
            <a:pPr lvl="1">
              <a:defRPr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pPr>
              <a:defRPr/>
            </a:pP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lừa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2D93234D-FB4F-4B86-93B2-9DD10804C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3179AA-3A47-453E-A84A-BF65327DB53F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BEA9CA7F-DDE5-48A1-8CE7-A82D3ABE4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6515100"/>
            <a:ext cx="741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 Black" panose="020B0A04020102020204" pitchFamily="34" charset="0"/>
              </a:rPr>
              <a:t>https://www.livescience.com/38936-mathematics.html</a:t>
            </a:r>
          </a:p>
        </p:txBody>
      </p:sp>
      <p:sp>
        <p:nvSpPr>
          <p:cNvPr id="11271" name="Rectangle 5">
            <a:extLst>
              <a:ext uri="{FF2B5EF4-FFF2-40B4-BE49-F238E27FC236}">
                <a16:creationId xmlns:a16="http://schemas.microsoft.com/office/drawing/2014/main" id="{4FEABE83-E95B-4490-9011-9739C4CEB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6187830"/>
            <a:ext cx="11586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 Black" panose="020B0A04020102020204" pitchFamily="34" charset="0"/>
              </a:rPr>
              <a:t>Mathematics is the science that deals with the logic of shape, quantity and arrangement. </a:t>
            </a:r>
          </a:p>
        </p:txBody>
      </p:sp>
      <p:pic>
        <p:nvPicPr>
          <p:cNvPr id="1026" name="Picture 2" descr="Image result for the world without math">
            <a:extLst>
              <a:ext uri="{FF2B5EF4-FFF2-40B4-BE49-F238E27FC236}">
                <a16:creationId xmlns:a16="http://schemas.microsoft.com/office/drawing/2014/main" id="{CD83460D-F65B-4726-9B63-F5A01D13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32" y="432027"/>
            <a:ext cx="36004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0BE55-0871-4E12-8FF5-F7C67F47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83" y="3299830"/>
            <a:ext cx="3076574" cy="2785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4E40-D847-4F62-9F52-7778BC3E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A34B-A4FE-49D3-842D-3C66368B0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A2C30263-FD3D-414F-918D-1DDB7F2C8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74D6C3-D09A-4FBF-AA6B-E805930E4E09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pic>
        <p:nvPicPr>
          <p:cNvPr id="14341" name="Picture 2" descr="Related image">
            <a:extLst>
              <a:ext uri="{FF2B5EF4-FFF2-40B4-BE49-F238E27FC236}">
                <a16:creationId xmlns:a16="http://schemas.microsoft.com/office/drawing/2014/main" id="{5CD3888E-F069-45FC-96B7-A0674990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706"/>
            <a:ext cx="12192000" cy="878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276C-809D-429E-99D7-C3FB644E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nghề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E29BF-7FFA-421A-B04C-7A27C0EC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D468-9BDF-4C17-83E9-DE443D0DD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581B05-5850-4DFD-ABCD-5F7875FDE47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940C15C-C5F0-46F1-8CC0-1309265DA0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431590"/>
              </p:ext>
            </p:extLst>
          </p:nvPr>
        </p:nvGraphicFramePr>
        <p:xfrm>
          <a:off x="857250" y="1055680"/>
          <a:ext cx="10448925" cy="523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94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210599" y="1412446"/>
            <a:ext cx="6184225" cy="50046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2001, BS,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Đại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học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Bách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Khoa Hà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Nội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Bảng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điện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tử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LED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hiển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thị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tỷ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giá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hối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đoái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2005, MS, University Kiel, Germany</a:t>
            </a: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truyền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dẫn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OFDM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2012, PhD, University of California, Davis, USA</a:t>
            </a: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truyền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dẫn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4G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2013-2014, Post-Doc, Fujitsu Laboratories of America, Sunnyvale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2005-nay: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giảng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viên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Viện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Điện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tử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Viễn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thông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DHBHHN</a:t>
            </a: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SPARC Lab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61960" y="704160"/>
            <a:ext cx="11124720" cy="53208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24285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Hàn Huy </a:t>
            </a:r>
            <a:r>
              <a:rPr lang="en-US" sz="3600" b="1" spc="-1" dirty="0" err="1">
                <a:solidFill>
                  <a:srgbClr val="24285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Dũng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 Linotype"/>
            </a:endParaRPr>
          </a:p>
        </p:txBody>
      </p:sp>
      <p:sp>
        <p:nvSpPr>
          <p:cNvPr id="108" name="TextShape 3"/>
          <p:cNvSpPr txBox="1"/>
          <p:nvPr/>
        </p:nvSpPr>
        <p:spPr>
          <a:xfrm>
            <a:off x="561960" y="6659640"/>
            <a:ext cx="261576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9/17/19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TextShape 4"/>
          <p:cNvSpPr txBox="1"/>
          <p:nvPr/>
        </p:nvSpPr>
        <p:spPr>
          <a:xfrm>
            <a:off x="3867120" y="6665760"/>
            <a:ext cx="447012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Signal Processing and Radio Communications Lab confidential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TextShape 5"/>
          <p:cNvSpPr txBox="1"/>
          <p:nvPr/>
        </p:nvSpPr>
        <p:spPr>
          <a:xfrm>
            <a:off x="10666440" y="6654960"/>
            <a:ext cx="102528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B90639C-AD86-4E65-ADF3-34FA0EB3A1E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2E8F9D6-545A-453E-8F96-C54FF56C70BD}"/>
              </a:ext>
            </a:extLst>
          </p:cNvPr>
          <p:cNvSpPr txBox="1"/>
          <p:nvPr/>
        </p:nvSpPr>
        <p:spPr>
          <a:xfrm>
            <a:off x="6007775" y="1412446"/>
            <a:ext cx="6184225" cy="50046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Điện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tử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Bảng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điện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tử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LED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hiển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thị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tỷ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giá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hối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đoái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Viễn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thông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truyền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dẫn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3G/4G/5G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nghệ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thông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tin </a:t>
            </a: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Phần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mềm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quản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lý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du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lịch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Phần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mềm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hỗ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trợ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người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mù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đọc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sách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giấy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 of Things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thống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IoT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đo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chất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lượng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không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khí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phục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vụ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giáo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dục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STEM &amp;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môi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trường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thống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đo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hỏng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máy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móc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nghiệp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sử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dụng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trí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nhân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tạo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Hệ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thống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đo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tín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hiệu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điện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cơ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phục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vụ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tác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phục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hồi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chức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năng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Cyber-Physical System</a:t>
            </a: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lăn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thông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minh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31520" lvl="1" indent="-273960"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4B367-3D8E-47BD-8DC6-33F042E9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CE0B7-A493-4B54-9D66-074EFA9E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CBBB-90DD-4D1A-885F-5057454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A9A2C3-7296-423B-AC78-92A07EA9F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B864D2-EF47-4093-A84C-3B94CFEF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3294559"/>
            <a:ext cx="10693854" cy="754842"/>
          </a:xfrm>
        </p:spPr>
        <p:txBody>
          <a:bodyPr/>
          <a:lstStyle/>
          <a:p>
            <a:pPr algn="ctr"/>
            <a:r>
              <a:rPr lang="en-US" sz="6600" dirty="0" err="1"/>
              <a:t>Quy</a:t>
            </a:r>
            <a:r>
              <a:rPr lang="en-US" sz="6600" dirty="0"/>
              <a:t> </a:t>
            </a:r>
            <a:r>
              <a:rPr lang="en-US" sz="6600" dirty="0" err="1"/>
              <a:t>trình</a:t>
            </a:r>
            <a:r>
              <a:rPr lang="en-US" sz="6600" dirty="0"/>
              <a:t> </a:t>
            </a:r>
            <a:r>
              <a:rPr lang="en-US" sz="6600" dirty="0" err="1"/>
              <a:t>thiết</a:t>
            </a:r>
            <a:r>
              <a:rPr lang="en-US" sz="6600" dirty="0"/>
              <a:t> </a:t>
            </a:r>
            <a:r>
              <a:rPr lang="en-US" sz="6600" dirty="0" err="1"/>
              <a:t>kế</a:t>
            </a:r>
            <a:r>
              <a:rPr lang="en-US" sz="6600" dirty="0"/>
              <a:t> </a:t>
            </a:r>
            <a:r>
              <a:rPr lang="en-US" sz="6600" dirty="0" err="1"/>
              <a:t>kỹ</a:t>
            </a:r>
            <a:r>
              <a:rPr lang="en-US" sz="6600" dirty="0"/>
              <a:t> </a:t>
            </a:r>
            <a:r>
              <a:rPr lang="en-US" sz="6600" dirty="0" err="1"/>
              <a:t>thuật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00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A14C167F-AF52-4A54-995B-A34952CD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16" y="999222"/>
            <a:ext cx="7767470" cy="499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8AB68-44D2-4FE8-8C23-64D37DD9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21268-735A-4792-8D0C-3B4153FF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D10D1-6D4D-44BE-AF94-CD468F8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6EE642-030C-4648-81DB-5544928D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65" y="6041230"/>
            <a:ext cx="11640286" cy="2611562"/>
          </a:xfrm>
        </p:spPr>
        <p:txBody>
          <a:bodyPr>
            <a:normAutofit/>
          </a:bodyPr>
          <a:lstStyle/>
          <a:p>
            <a:r>
              <a:rPr lang="en-US" sz="2800" dirty="0" err="1"/>
              <a:t>Giảm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,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sức</a:t>
            </a:r>
            <a:r>
              <a:rPr lang="en-US" sz="2800" dirty="0"/>
              <a:t>, </a:t>
            </a: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bạc</a:t>
            </a:r>
            <a:r>
              <a:rPr lang="en-US" sz="2800" dirty="0"/>
              <a:t>…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6A3ED-3D59-4092-A06B-EDBEBFB9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F7CB4-16C7-40A8-9224-41B34768203D}"/>
              </a:ext>
            </a:extLst>
          </p:cNvPr>
          <p:cNvSpPr/>
          <p:nvPr/>
        </p:nvSpPr>
        <p:spPr>
          <a:xfrm>
            <a:off x="2228341" y="5522640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D513D-7195-4491-A059-4E3F51C940C6}"/>
              </a:ext>
            </a:extLst>
          </p:cNvPr>
          <p:cNvSpPr/>
          <p:nvPr/>
        </p:nvSpPr>
        <p:spPr>
          <a:xfrm>
            <a:off x="6092532" y="567189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7A50C-F8F2-44E1-8F94-FAC1774D5BF4}"/>
              </a:ext>
            </a:extLst>
          </p:cNvPr>
          <p:cNvSpPr/>
          <p:nvPr/>
        </p:nvSpPr>
        <p:spPr>
          <a:xfrm>
            <a:off x="5074235" y="1922816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34501AD-8EB5-46C2-87C7-0FE37AF75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680" y="1335360"/>
            <a:ext cx="2797420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alt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endParaRPr lang="en-US" altLang="en-US" sz="3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39DBCA3-F827-4A02-A84A-D46015CE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3552" y="1073749"/>
            <a:ext cx="2194859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alt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alt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Image result for smiley">
            <a:extLst>
              <a:ext uri="{FF2B5EF4-FFF2-40B4-BE49-F238E27FC236}">
                <a16:creationId xmlns:a16="http://schemas.microsoft.com/office/drawing/2014/main" id="{6AE674EC-DC8D-4701-800F-E0113276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09" y="3982701"/>
            <a:ext cx="822526" cy="8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miley">
            <a:extLst>
              <a:ext uri="{FF2B5EF4-FFF2-40B4-BE49-F238E27FC236}">
                <a16:creationId xmlns:a16="http://schemas.microsoft.com/office/drawing/2014/main" id="{1D8E2816-5587-41B3-8DD1-0869EC11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740" y="4094038"/>
            <a:ext cx="814614" cy="81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31505B-020E-4C08-8FF2-016BC9B09C68}"/>
              </a:ext>
            </a:extLst>
          </p:cNvPr>
          <p:cNvSpPr/>
          <p:nvPr/>
        </p:nvSpPr>
        <p:spPr>
          <a:xfrm>
            <a:off x="9135738" y="2081913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47B-03C9-48CB-AE94-93ABB838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bay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endParaRPr lang="en-US" dirty="0"/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492D6C27-761D-4599-B391-8146038BB9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7700" y="1042988"/>
            <a:ext cx="11106150" cy="5791200"/>
          </a:xfrm>
        </p:spPr>
        <p:txBody>
          <a:bodyPr/>
          <a:lstStyle/>
          <a:p>
            <a:r>
              <a:rPr lang="en-US" altLang="en-US" dirty="0"/>
              <a:t>Anh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nhà</a:t>
            </a:r>
            <a:r>
              <a:rPr lang="en-US" altLang="en-US" dirty="0"/>
              <a:t> Wright</a:t>
            </a:r>
          </a:p>
          <a:p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kế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bay </a:t>
            </a:r>
            <a:r>
              <a:rPr lang="en-US" altLang="en-US" dirty="0" err="1"/>
              <a:t>cánh</a:t>
            </a:r>
            <a:r>
              <a:rPr lang="en-US" altLang="en-US" dirty="0"/>
              <a:t> </a:t>
            </a:r>
            <a:r>
              <a:rPr lang="en-US" altLang="en-US" dirty="0" err="1"/>
              <a:t>bằng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(1896-1905)</a:t>
            </a:r>
          </a:p>
          <a:p>
            <a:r>
              <a:rPr lang="en-US" altLang="en-US" dirty="0" err="1"/>
              <a:t>Lập</a:t>
            </a:r>
            <a:r>
              <a:rPr lang="en-US" altLang="en-US" dirty="0"/>
              <a:t> </a:t>
            </a:r>
            <a:r>
              <a:rPr lang="en-US" altLang="en-US" dirty="0" err="1"/>
              <a:t>công</a:t>
            </a:r>
            <a:r>
              <a:rPr lang="en-US" altLang="en-US" dirty="0"/>
              <a:t> ty </a:t>
            </a:r>
            <a:r>
              <a:rPr lang="en-US" altLang="en-US" dirty="0" err="1"/>
              <a:t>sản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bay - The Wright Company (1909-1916) 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Sau </a:t>
            </a:r>
            <a:r>
              <a:rPr lang="en-US" altLang="en-US" dirty="0" err="1">
                <a:sym typeface="Wingdings" panose="05000000000000000000" pitchFamily="2" charset="2"/>
              </a:rPr>
              <a:t>nhiều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lần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sát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nhập</a:t>
            </a:r>
            <a:r>
              <a:rPr lang="en-US" altLang="en-US" dirty="0">
                <a:sym typeface="Wingdings" panose="05000000000000000000" pitchFamily="2" charset="2"/>
              </a:rPr>
              <a:t>, </a:t>
            </a:r>
            <a:r>
              <a:rPr lang="en-US" altLang="en-US" dirty="0" err="1">
                <a:sym typeface="Wingdings" panose="05000000000000000000" pitchFamily="2" charset="2"/>
              </a:rPr>
              <a:t>trở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thành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một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phần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của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>
                <a:hlinkClick r:id="rId2" tooltip="Lockheed Martin"/>
              </a:rPr>
              <a:t>Lockheed Martin Corporation</a:t>
            </a:r>
            <a:endParaRPr lang="en-US" altLang="en-US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A190D285-FFC7-4739-A264-835CC2CF78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E7B175-059C-4BC1-A709-46AB6796B427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pic>
        <p:nvPicPr>
          <p:cNvPr id="18437" name="Picture 4" descr="http://www.wright-brothers.org/History_Wing/Wright_Story/Wright_Story_Intro/Wright_Story_Intro_images/Wilbur_boy_&amp;_man_242.jpg">
            <a:extLst>
              <a:ext uri="{FF2B5EF4-FFF2-40B4-BE49-F238E27FC236}">
                <a16:creationId xmlns:a16="http://schemas.microsoft.com/office/drawing/2014/main" id="{B9A4670D-C3C5-4730-A3BB-725CD107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4" y="2978150"/>
            <a:ext cx="206533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http://www.wright-brothers.org/History_Wing/Wright_Story/Wright_Story_Intro/Wright_Story_Intro_images/Orville_boy_&amp;_man_242.jpg">
            <a:extLst>
              <a:ext uri="{FF2B5EF4-FFF2-40B4-BE49-F238E27FC236}">
                <a16:creationId xmlns:a16="http://schemas.microsoft.com/office/drawing/2014/main" id="{0B0AC472-2DB6-4EA9-B688-61138B96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2973388"/>
            <a:ext cx="207645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4">
            <a:extLst>
              <a:ext uri="{FF2B5EF4-FFF2-40B4-BE49-F238E27FC236}">
                <a16:creationId xmlns:a16="http://schemas.microsoft.com/office/drawing/2014/main" id="{343B93DB-31DE-47FD-9351-A89E0EB27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76" y="5614987"/>
            <a:ext cx="3184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Orville Wright (</a:t>
            </a:r>
            <a:r>
              <a:rPr lang="en-US" altLang="en-US" sz="2000" i="1"/>
              <a:t>1871-1948)</a:t>
            </a:r>
          </a:p>
        </p:txBody>
      </p:sp>
      <p:sp>
        <p:nvSpPr>
          <p:cNvPr id="18440" name="Rectangle 5">
            <a:extLst>
              <a:ext uri="{FF2B5EF4-FFF2-40B4-BE49-F238E27FC236}">
                <a16:creationId xmlns:a16="http://schemas.microsoft.com/office/drawing/2014/main" id="{3A2459C9-965A-433A-90DF-003D023E4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6" y="5664199"/>
            <a:ext cx="3186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Wilbur Wright (</a:t>
            </a:r>
            <a:r>
              <a:rPr lang="en-US" altLang="en-US" sz="2000" i="1"/>
              <a:t>1867-1912)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271A-F337-4FE5-BEC1-19204EE5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56CE1F4-3317-456A-94CB-743F2C2EF9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1975" y="1362074"/>
            <a:ext cx="11410950" cy="5472113"/>
          </a:xfrm>
        </p:spPr>
        <p:txBody>
          <a:bodyPr/>
          <a:lstStyle/>
          <a:p>
            <a:r>
              <a:rPr lang="en-US" altLang="en-US" dirty="0"/>
              <a:t>Gia </a:t>
            </a:r>
            <a:r>
              <a:rPr lang="en-US" altLang="en-US" dirty="0" err="1"/>
              <a:t>đình</a:t>
            </a:r>
            <a:r>
              <a:rPr lang="en-US" altLang="en-US" dirty="0"/>
              <a:t> </a:t>
            </a:r>
            <a:r>
              <a:rPr lang="en-US" altLang="en-US" dirty="0" err="1"/>
              <a:t>khuyến</a:t>
            </a:r>
            <a:r>
              <a:rPr lang="en-US" altLang="en-US" dirty="0"/>
              <a:t> </a:t>
            </a:r>
            <a:r>
              <a:rPr lang="en-US" altLang="en-US" dirty="0" err="1"/>
              <a:t>khích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hành</a:t>
            </a:r>
            <a:endParaRPr lang="en-US" altLang="en-US" dirty="0"/>
          </a:p>
          <a:p>
            <a:r>
              <a:rPr lang="en-US" altLang="en-US" dirty="0"/>
              <a:t>In 1884, Wilbur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xong</a:t>
            </a:r>
            <a:r>
              <a:rPr lang="en-US" altLang="en-US" dirty="0"/>
              <a:t> </a:t>
            </a:r>
            <a:r>
              <a:rPr lang="en-US" altLang="en-US" dirty="0" err="1"/>
              <a:t>trung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,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đại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chăm</a:t>
            </a:r>
            <a:r>
              <a:rPr lang="en-US" altLang="en-US" dirty="0"/>
              <a:t> </a:t>
            </a:r>
            <a:r>
              <a:rPr lang="en-US" altLang="en-US" dirty="0" err="1"/>
              <a:t>mẹ</a:t>
            </a:r>
            <a:r>
              <a:rPr lang="en-US" altLang="en-US" dirty="0"/>
              <a:t> </a:t>
            </a:r>
            <a:r>
              <a:rPr lang="en-US" altLang="en-US" dirty="0" err="1"/>
              <a:t>ốm</a:t>
            </a:r>
            <a:r>
              <a:rPr lang="en-US" altLang="en-US" dirty="0"/>
              <a:t>. Orville </a:t>
            </a:r>
            <a:r>
              <a:rPr lang="en-US" altLang="en-US" dirty="0" err="1"/>
              <a:t>chán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ngành</a:t>
            </a:r>
            <a:r>
              <a:rPr lang="en-US" altLang="en-US" dirty="0"/>
              <a:t> in </a:t>
            </a:r>
            <a:r>
              <a:rPr lang="en-US" altLang="en-US" dirty="0" err="1"/>
              <a:t>ấn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1889, Orville </a:t>
            </a:r>
            <a:r>
              <a:rPr lang="en-US" altLang="en-US" dirty="0" err="1"/>
              <a:t>bỏ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trung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cửa</a:t>
            </a:r>
            <a:r>
              <a:rPr lang="en-US" altLang="en-US" dirty="0"/>
              <a:t> </a:t>
            </a:r>
            <a:r>
              <a:rPr lang="en-US" altLang="en-US" dirty="0" err="1"/>
              <a:t>hàng</a:t>
            </a:r>
            <a:r>
              <a:rPr lang="en-US" altLang="en-US" dirty="0"/>
              <a:t> in.</a:t>
            </a:r>
          </a:p>
          <a:p>
            <a:r>
              <a:rPr lang="en-US" altLang="en-US" dirty="0"/>
              <a:t>1894, </a:t>
            </a:r>
            <a:r>
              <a:rPr lang="en-US" altLang="en-US" dirty="0" err="1"/>
              <a:t>Thời</a:t>
            </a:r>
            <a:r>
              <a:rPr lang="en-US" altLang="en-US" dirty="0"/>
              <a:t> </a:t>
            </a:r>
            <a:r>
              <a:rPr lang="en-US" altLang="en-US" dirty="0" err="1"/>
              <a:t>kỳ</a:t>
            </a:r>
            <a:r>
              <a:rPr lang="en-US" altLang="en-US" dirty="0"/>
              <a:t> </a:t>
            </a:r>
            <a:r>
              <a:rPr lang="en-US" altLang="en-US" dirty="0" err="1"/>
              <a:t>xe</a:t>
            </a:r>
            <a:r>
              <a:rPr lang="en-US" altLang="en-US" dirty="0"/>
              <a:t> </a:t>
            </a:r>
            <a:r>
              <a:rPr lang="en-US" altLang="en-US" dirty="0" err="1"/>
              <a:t>đạp</a:t>
            </a:r>
            <a:r>
              <a:rPr lang="en-US" altLang="en-US" dirty="0"/>
              <a:t>, Wright Cycle Company </a:t>
            </a:r>
            <a:r>
              <a:rPr lang="en-US" altLang="en-US" dirty="0" err="1"/>
              <a:t>kiếm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khá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tiền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1896,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tìm</a:t>
            </a:r>
            <a:r>
              <a:rPr lang="en-US" altLang="en-US" dirty="0"/>
              <a:t> </a:t>
            </a:r>
            <a:r>
              <a:rPr lang="en-US" altLang="en-US" dirty="0" err="1"/>
              <a:t>hiểu</a:t>
            </a:r>
            <a:r>
              <a:rPr lang="en-US" altLang="en-US" dirty="0"/>
              <a:t> </a:t>
            </a:r>
            <a:r>
              <a:rPr lang="en-US" altLang="en-US" dirty="0" err="1"/>
              <a:t>diều</a:t>
            </a:r>
            <a:r>
              <a:rPr lang="en-US" altLang="en-US" dirty="0"/>
              <a:t> bay.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46A93C5F-D789-4AAF-99CC-923171B0A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C0069C-9E53-4E3B-8FFB-E8B226079E2B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4F84A-7F4B-49F8-A6EE-25152A4F7E5E}"/>
              </a:ext>
            </a:extLst>
          </p:cNvPr>
          <p:cNvSpPr/>
          <p:nvPr/>
        </p:nvSpPr>
        <p:spPr>
          <a:xfrm>
            <a:off x="676275" y="4977884"/>
            <a:ext cx="10953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Ng</a:t>
            </a:r>
            <a:r>
              <a:rPr lang="vi-VN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diều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upload.wikimedia.org/wikipedia/commons/thumb/8/88/WrightBrothers1900Glider.jpg/220px-WrightBrothers1900Glider.jpg">
            <a:extLst>
              <a:ext uri="{FF2B5EF4-FFF2-40B4-BE49-F238E27FC236}">
                <a16:creationId xmlns:a16="http://schemas.microsoft.com/office/drawing/2014/main" id="{2003A40D-EDBE-4245-83DB-B0C0BC2D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7125"/>
            <a:ext cx="32766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3D16-06D0-4F03-9552-B502E42C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7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31BA-E72D-4834-8C53-CBD627A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0" y="1143000"/>
            <a:ext cx="2052638" cy="42703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1900</a:t>
            </a:r>
          </a:p>
        </p:txBody>
      </p:sp>
      <p:pic>
        <p:nvPicPr>
          <p:cNvPr id="20486" name="Picture 4" descr="https://upload.wikimedia.org/wikipedia/commons/thumb/4/4c/Wright1901GliderBottom.jpg/220px-Wright1901GliderBottom.jpg">
            <a:extLst>
              <a:ext uri="{FF2B5EF4-FFF2-40B4-BE49-F238E27FC236}">
                <a16:creationId xmlns:a16="http://schemas.microsoft.com/office/drawing/2014/main" id="{E35CA127-8FA3-40E7-BD47-89487CD5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94163"/>
            <a:ext cx="4349750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4437C8-B660-45F1-A648-CBFB6FB8DAAD}"/>
              </a:ext>
            </a:extLst>
          </p:cNvPr>
          <p:cNvSpPr txBox="1">
            <a:spLocks/>
          </p:cNvSpPr>
          <p:nvPr/>
        </p:nvSpPr>
        <p:spPr bwMode="auto">
          <a:xfrm>
            <a:off x="1703388" y="4170364"/>
            <a:ext cx="14589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ð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1901</a:t>
            </a:r>
          </a:p>
        </p:txBody>
      </p:sp>
      <p:pic>
        <p:nvPicPr>
          <p:cNvPr id="20488" name="Picture 8" descr="https://upload.wikimedia.org/wikipedia/commons/thumb/2/23/1902_Wright_glider_turns.jpeg/1024px-1902_Wright_glider_turns.jpeg">
            <a:extLst>
              <a:ext uri="{FF2B5EF4-FFF2-40B4-BE49-F238E27FC236}">
                <a16:creationId xmlns:a16="http://schemas.microsoft.com/office/drawing/2014/main" id="{81D22A34-015B-4975-965F-5F8838E7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4" y="1181100"/>
            <a:ext cx="5011737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9A7397-9FE9-42FD-9EB6-3A3EE8142B17}"/>
              </a:ext>
            </a:extLst>
          </p:cNvPr>
          <p:cNvSpPr txBox="1">
            <a:spLocks/>
          </p:cNvSpPr>
          <p:nvPr/>
        </p:nvSpPr>
        <p:spPr bwMode="auto">
          <a:xfrm>
            <a:off x="5873751" y="1227139"/>
            <a:ext cx="14573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ð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1902</a:t>
            </a:r>
          </a:p>
        </p:txBody>
      </p:sp>
      <p:pic>
        <p:nvPicPr>
          <p:cNvPr id="20490" name="Picture 10" descr="https://upload.wikimedia.org/wikipedia/commons/5/54/Wright_Flyer_III_above.jpg">
            <a:extLst>
              <a:ext uri="{FF2B5EF4-FFF2-40B4-BE49-F238E27FC236}">
                <a16:creationId xmlns:a16="http://schemas.microsoft.com/office/drawing/2014/main" id="{01CD9717-BD4D-4F64-8717-5EB9606A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9" y="4151314"/>
            <a:ext cx="3887787" cy="584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BA968F-6F5A-4415-A520-41DC7780B6EA}"/>
              </a:ext>
            </a:extLst>
          </p:cNvPr>
          <p:cNvSpPr txBox="1">
            <a:spLocks/>
          </p:cNvSpPr>
          <p:nvPr/>
        </p:nvSpPr>
        <p:spPr bwMode="auto">
          <a:xfrm>
            <a:off x="6559551" y="4449764"/>
            <a:ext cx="14573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ð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>
            <a:extLst>
              <a:ext uri="{FF2B5EF4-FFF2-40B4-BE49-F238E27FC236}">
                <a16:creationId xmlns:a16="http://schemas.microsoft.com/office/drawing/2014/main" id="{32E93DDD-7C62-4435-9BE8-DC4F2D3FD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57" y="0"/>
            <a:ext cx="11616418" cy="884237"/>
          </a:xfrm>
        </p:spPr>
        <p:txBody>
          <a:bodyPr/>
          <a:lstStyle/>
          <a:p>
            <a:pPr>
              <a:defRPr/>
            </a:pP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 </a:t>
            </a:r>
            <a:r>
              <a:rPr lang="en-US" sz="3200" dirty="0" err="1"/>
              <a:t>sẵn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áp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endParaRPr lang="en-US" sz="3200" dirty="0"/>
          </a:p>
        </p:txBody>
      </p:sp>
      <p:pic>
        <p:nvPicPr>
          <p:cNvPr id="22533" name="Picture 4" descr="Wright_Brothers_bike_wingtest">
            <a:extLst>
              <a:ext uri="{FF2B5EF4-FFF2-40B4-BE49-F238E27FC236}">
                <a16:creationId xmlns:a16="http://schemas.microsoft.com/office/drawing/2014/main" id="{A2745DAB-E65A-4C2B-9E74-6CE942C0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4" y="1289051"/>
            <a:ext cx="7645401" cy="479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Wright_Brothers_drag_balance">
            <a:extLst>
              <a:ext uri="{FF2B5EF4-FFF2-40B4-BE49-F238E27FC236}">
                <a16:creationId xmlns:a16="http://schemas.microsoft.com/office/drawing/2014/main" id="{21C62B5A-9773-4A86-BB45-015FEDB4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49" y="1263649"/>
            <a:ext cx="5305425" cy="382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Wright_Brothers_lift_balance">
            <a:extLst>
              <a:ext uri="{FF2B5EF4-FFF2-40B4-BE49-F238E27FC236}">
                <a16:creationId xmlns:a16="http://schemas.microsoft.com/office/drawing/2014/main" id="{F7986417-CFE7-4B19-B143-BB957AAA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4" y="1263649"/>
            <a:ext cx="6284551" cy="382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F5A1FF0-6020-451C-AF0B-12BD9A7CA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685" y="0"/>
            <a:ext cx="10742839" cy="903514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,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hóa</a:t>
            </a:r>
            <a:endParaRPr 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>
            <a:extLst>
              <a:ext uri="{FF2B5EF4-FFF2-40B4-BE49-F238E27FC236}">
                <a16:creationId xmlns:a16="http://schemas.microsoft.com/office/drawing/2014/main" id="{CA6F41D1-61C3-4C84-A388-863CB21B5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46375" y="5876925"/>
            <a:ext cx="8121650" cy="12382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200 </a:t>
            </a:r>
            <a:r>
              <a:rPr lang="en-US" altLang="en-US" dirty="0" err="1"/>
              <a:t>mẫu</a:t>
            </a:r>
            <a:r>
              <a:rPr lang="en-US" altLang="en-US" dirty="0"/>
              <a:t> </a:t>
            </a:r>
            <a:r>
              <a:rPr lang="en-US" altLang="en-US" dirty="0" err="1"/>
              <a:t>cánh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thử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ống</a:t>
            </a:r>
            <a:r>
              <a:rPr lang="en-US" altLang="en-US" dirty="0"/>
              <a:t> </a:t>
            </a:r>
            <a:r>
              <a:rPr lang="en-US" altLang="en-US" dirty="0" err="1"/>
              <a:t>gió</a:t>
            </a:r>
            <a:endParaRPr lang="en-US" altLang="en-US" dirty="0"/>
          </a:p>
        </p:txBody>
      </p:sp>
      <p:pic>
        <p:nvPicPr>
          <p:cNvPr id="23556" name="Picture 3" descr="Wright_Brothers_windtunnel">
            <a:extLst>
              <a:ext uri="{FF2B5EF4-FFF2-40B4-BE49-F238E27FC236}">
                <a16:creationId xmlns:a16="http://schemas.microsoft.com/office/drawing/2014/main" id="{D67795F3-26B3-4139-B557-95DB6CA6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7" y="981075"/>
            <a:ext cx="6103937" cy="481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2" name="Rectangle 4">
            <a:extLst>
              <a:ext uri="{FF2B5EF4-FFF2-40B4-BE49-F238E27FC236}">
                <a16:creationId xmlns:a16="http://schemas.microsoft.com/office/drawing/2014/main" id="{A3BDD106-9916-430C-908D-1516B19D3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" y="1"/>
            <a:ext cx="10394950" cy="981075"/>
          </a:xfrm>
        </p:spPr>
        <p:txBody>
          <a:bodyPr vert="horz" lIns="92075" tIns="46038" rIns="92075" bIns="46038" anchor="b">
            <a:noAutofit/>
          </a:bodyPr>
          <a:lstStyle/>
          <a:p>
            <a:pPr>
              <a:defRPr/>
            </a:pP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0" grpId="0" build="p" autoUpdateAnimBg="0" advAuto="2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46A6-8BC0-492B-BCD4-D6461E56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nâng</a:t>
            </a:r>
            <a:endParaRPr lang="en-US" dirty="0"/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EAE38B36-653C-485D-B940-533C86BCEB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9AA4B5A-E31C-4F43-B7B2-54800FC69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4A2A87-E677-4F47-8288-1BE84FCA7781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r>
              <a:rPr lang="en-US" altLang="en-US" sz="1000">
                <a:latin typeface="Arial Black" panose="020B0A04020102020204" pitchFamily="34" charset="0"/>
              </a:rPr>
              <a:t>/Chapter1</a:t>
            </a:r>
            <a:endParaRPr lang="en-US" altLang="en-US" sz="1400">
              <a:latin typeface="Arial Black" panose="020B0A04020102020204" pitchFamily="34" charset="0"/>
            </a:endParaRPr>
          </a:p>
        </p:txBody>
      </p:sp>
      <p:pic>
        <p:nvPicPr>
          <p:cNvPr id="24581" name="Picture 2" descr="https://upload.wikimedia.org/wikipedia/commons/thumb/e/e6/WrightBrothers1899Kite.jpg/220px-WrightBrothers1899Kite.jpg">
            <a:extLst>
              <a:ext uri="{FF2B5EF4-FFF2-40B4-BE49-F238E27FC236}">
                <a16:creationId xmlns:a16="http://schemas.microsoft.com/office/drawing/2014/main" id="{0A49F0C2-782B-4020-A056-0FE8EC76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1055680"/>
            <a:ext cx="3767138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s://upload.wikimedia.org/wikipedia/commons/thumb/a/ae/WrightBrothersFirstCircleFlightLogBook.gif/220px-WrightBrothersFirstCircleFlightLogBook.gif">
            <a:extLst>
              <a:ext uri="{FF2B5EF4-FFF2-40B4-BE49-F238E27FC236}">
                <a16:creationId xmlns:a16="http://schemas.microsoft.com/office/drawing/2014/main" id="{CC39AF14-68C5-4B4A-920E-404EDC40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7" y="1112798"/>
            <a:ext cx="4535488" cy="554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">
            <a:extLst>
              <a:ext uri="{FF2B5EF4-FFF2-40B4-BE49-F238E27FC236}">
                <a16:creationId xmlns:a16="http://schemas.microsoft.com/office/drawing/2014/main" id="{7DECB63B-E463-457A-95E5-3AF82D9F3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8" y="4676782"/>
            <a:ext cx="482441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8D17BF-F99C-4A5A-A889-362FCB66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7" y="-136071"/>
            <a:ext cx="10608733" cy="1066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endParaRPr lang="en-US" dirty="0"/>
          </a:p>
        </p:txBody>
      </p:sp>
      <p:pic>
        <p:nvPicPr>
          <p:cNvPr id="21509" name="Picture 5" descr="https://upload.wikimedia.org/wikipedia/commons/0/0a/Fort_Myer_Wright_Flyer_crash.jpg">
            <a:extLst>
              <a:ext uri="{FF2B5EF4-FFF2-40B4-BE49-F238E27FC236}">
                <a16:creationId xmlns:a16="http://schemas.microsoft.com/office/drawing/2014/main" id="{2B70E4D4-F00B-4070-B83E-7274C443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983922"/>
            <a:ext cx="8161362" cy="453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FE9B2-33AA-46C6-93C2-30A1D66CF084}"/>
              </a:ext>
            </a:extLst>
          </p:cNvPr>
          <p:cNvSpPr/>
          <p:nvPr/>
        </p:nvSpPr>
        <p:spPr>
          <a:xfrm>
            <a:off x="323850" y="116186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1899-1905:  2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bay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1991: Tai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CB711-BDCF-44BA-B40E-B1F98958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3FE59-E25D-41A0-A8D2-73A46AE6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92E11-9C85-4FD4-8051-27ADB9B1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E9B557-60AB-4370-9A60-BA0E1E4A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022E09-D660-4FA6-9E02-2C2154F2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à Nội thông tin tai nạn giao thông qua bảng điện tử | Báo Dân trí">
            <a:extLst>
              <a:ext uri="{FF2B5EF4-FFF2-40B4-BE49-F238E27FC236}">
                <a16:creationId xmlns:a16="http://schemas.microsoft.com/office/drawing/2014/main" id="{3FA15E10-0F29-415C-94C3-0351A88D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504" y="1548039"/>
            <a:ext cx="8290859" cy="43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C67A9-44E1-4C13-9584-E0FECDF21C22}"/>
              </a:ext>
            </a:extLst>
          </p:cNvPr>
          <p:cNvSpPr txBox="1"/>
          <p:nvPr/>
        </p:nvSpPr>
        <p:spPr>
          <a:xfrm>
            <a:off x="119743" y="6103614"/>
            <a:ext cx="122478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https://dantri.com.vn/xa-hoi/ha-noi-thong-tin-tai-nan-giao-thong-qua-bang-dien-tu-1152375967.htm</a:t>
            </a:r>
          </a:p>
        </p:txBody>
      </p:sp>
    </p:spTree>
    <p:extLst>
      <p:ext uri="{BB962C8B-B14F-4D97-AF65-F5344CB8AC3E}">
        <p14:creationId xmlns:p14="http://schemas.microsoft.com/office/powerpoint/2010/main" val="280811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8ABA8C3D-3244-42FC-80FA-63A8F9D19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17075" y="-33338"/>
            <a:ext cx="1042988" cy="228601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AB5672-3F8F-4566-A749-E42B5DA93A27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r>
              <a:rPr lang="en-US" altLang="en-US" sz="1000">
                <a:latin typeface="Arial Black" panose="020B0A04020102020204" pitchFamily="34" charset="0"/>
              </a:rPr>
              <a:t>/Chapter1</a:t>
            </a:r>
            <a:endParaRPr lang="en-US" altLang="en-US" sz="1400">
              <a:latin typeface="Arial Black" panose="020B0A04020102020204" pitchFamily="34" charset="0"/>
            </a:endParaRPr>
          </a:p>
        </p:txBody>
      </p:sp>
      <p:sp>
        <p:nvSpPr>
          <p:cNvPr id="727042" name="Rectangle 2">
            <a:extLst>
              <a:ext uri="{FF2B5EF4-FFF2-40B4-BE49-F238E27FC236}">
                <a16:creationId xmlns:a16="http://schemas.microsoft.com/office/drawing/2014/main" id="{781C34C5-F04F-4C21-961E-930251CB0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038" y="264321"/>
            <a:ext cx="8458200" cy="685800"/>
          </a:xfrm>
        </p:spPr>
        <p:txBody>
          <a:bodyPr vert="horz" lIns="92075" tIns="46038" rIns="92075" bIns="46038" anchor="b">
            <a:noAutofit/>
          </a:bodyPr>
          <a:lstStyle/>
          <a:p>
            <a:pPr>
              <a:defRPr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: </a:t>
            </a:r>
            <a:r>
              <a:rPr lang="en-US" dirty="0" err="1"/>
              <a:t>Máy</a:t>
            </a:r>
            <a:r>
              <a:rPr lang="en-US" dirty="0"/>
              <a:t> bay</a:t>
            </a:r>
          </a:p>
        </p:txBody>
      </p:sp>
      <p:pic>
        <p:nvPicPr>
          <p:cNvPr id="26629" name="Picture 4" descr="The AIAA 1903 Flyer">
            <a:extLst>
              <a:ext uri="{FF2B5EF4-FFF2-40B4-BE49-F238E27FC236}">
                <a16:creationId xmlns:a16="http://schemas.microsoft.com/office/drawing/2014/main" id="{27B42B20-13C1-48A8-B24C-3EF5A81A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2" y="1085850"/>
            <a:ext cx="11486176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93071D9C-8E2A-450D-902A-97D0F366E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075" y="394360"/>
            <a:ext cx="8458200" cy="685800"/>
          </a:xfrm>
        </p:spPr>
        <p:txBody>
          <a:bodyPr vert="horz" lIns="92075" tIns="46038" rIns="92075" bIns="46038" anchor="b">
            <a:noAutofit/>
          </a:bodyPr>
          <a:lstStyle/>
          <a:p>
            <a:pPr>
              <a:defRPr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7652" name="Content Placeholder 1">
            <a:extLst>
              <a:ext uri="{FF2B5EF4-FFF2-40B4-BE49-F238E27FC236}">
                <a16:creationId xmlns:a16="http://schemas.microsoft.com/office/drawing/2014/main" id="{138E311E-3042-4602-A73D-39C7EC3E4A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6250" y="1290142"/>
            <a:ext cx="11853182" cy="4916076"/>
          </a:xfrm>
        </p:spPr>
        <p:txBody>
          <a:bodyPr>
            <a:normAutofit/>
          </a:bodyPr>
          <a:lstStyle/>
          <a:p>
            <a:r>
              <a:rPr lang="en-US" altLang="en-US" sz="2800" dirty="0" err="1"/>
              <a:t>Máy</a:t>
            </a:r>
            <a:r>
              <a:rPr lang="en-US" altLang="en-US" sz="2800" dirty="0"/>
              <a:t> bay</a:t>
            </a:r>
          </a:p>
          <a:p>
            <a:r>
              <a:rPr lang="en-US" altLang="en-US" sz="2800" dirty="0" err="1"/>
              <a:t>Bộ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nghiệm</a:t>
            </a:r>
            <a:endParaRPr lang="en-US" altLang="en-US" sz="2800" dirty="0"/>
          </a:p>
          <a:p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bay</a:t>
            </a:r>
          </a:p>
          <a:p>
            <a:r>
              <a:rPr lang="en-US" altLang="en-US" sz="2800" dirty="0" err="1"/>
              <a:t>Quy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việc</a:t>
            </a:r>
            <a:endParaRPr lang="en-US" altLang="en-US" sz="2800" dirty="0"/>
          </a:p>
          <a:p>
            <a:r>
              <a:rPr lang="en-US" altLang="en-US" sz="2800" dirty="0" err="1"/>
              <a:t>Trải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nghiệm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thân</a:t>
            </a:r>
            <a:endParaRPr lang="en-US" altLang="en-US" sz="2800" dirty="0"/>
          </a:p>
          <a:p>
            <a:r>
              <a:rPr lang="en-US" altLang="en-US" sz="2800" dirty="0" err="1"/>
              <a:t>Kinh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nghiệm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mọi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người</a:t>
            </a:r>
            <a:endParaRPr lang="en-US" altLang="en-US" sz="2800" dirty="0"/>
          </a:p>
          <a:p>
            <a:r>
              <a:rPr lang="en-US" altLang="en-US" sz="2800" dirty="0" err="1"/>
              <a:t>Công</a:t>
            </a:r>
            <a:r>
              <a:rPr lang="en-US" altLang="en-US" sz="2800" dirty="0"/>
              <a:t> ty/ Start up</a:t>
            </a:r>
          </a:p>
          <a:p>
            <a:r>
              <a:rPr lang="en-US" altLang="en-US" sz="2800" dirty="0"/>
              <a:t>…</a:t>
            </a:r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9769-255E-4811-8EA5-62680DBC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0252A-5894-4C7D-B3B0-CD073DECC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34D2B-971A-417E-A027-CC916956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F5EE4D-F1AE-4C6B-A28F-1903E1DAD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4838FC0-1605-4B56-B97F-CF0716A02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1585426"/>
            <a:ext cx="3024187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en-US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70D81048-BF49-4297-8CFE-F9BB12CCF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2377588"/>
            <a:ext cx="3024187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ra yêu cầu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9045CDE-87C8-46D5-8222-04083710A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3242776"/>
            <a:ext cx="3024187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 kế hoạch thực hiện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889219E3-A41F-4BAA-83F7-AE49165DF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4106376"/>
            <a:ext cx="3024187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hệ thống thành các khối</a:t>
            </a: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96E7BF21-DD04-4043-8F93-6E755770D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5043001"/>
            <a:ext cx="3024187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từng thành phần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12B77626-598E-414E-ABAF-54B57889A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9" y="1442551"/>
            <a:ext cx="345757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endParaRPr lang="en-US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4D7B2EA9-6345-493E-AF9D-E890CFABE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9" y="2522051"/>
            <a:ext cx="345757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thử sản phẩm</a:t>
            </a:r>
          </a:p>
        </p:txBody>
      </p:sp>
      <p:sp>
        <p:nvSpPr>
          <p:cNvPr id="15" name="AutoShape 17">
            <a:extLst>
              <a:ext uri="{FF2B5EF4-FFF2-40B4-BE49-F238E27FC236}">
                <a16:creationId xmlns:a16="http://schemas.microsoft.com/office/drawing/2014/main" id="{06F09F96-40B4-4F52-AB0C-504C9890A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9" y="3458676"/>
            <a:ext cx="345757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xuất sản phẩm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AC356C72-AD58-40DB-A1E6-8251D06E8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9" y="4466738"/>
            <a:ext cx="345757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phối sản phẩm</a:t>
            </a:r>
          </a:p>
        </p:txBody>
      </p:sp>
      <p:sp>
        <p:nvSpPr>
          <p:cNvPr id="17" name="AutoShape 19">
            <a:extLst>
              <a:ext uri="{FF2B5EF4-FFF2-40B4-BE49-F238E27FC236}">
                <a16:creationId xmlns:a16="http://schemas.microsoft.com/office/drawing/2014/main" id="{85B13D6F-AD22-4D15-9D66-E53EA64A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090251"/>
            <a:ext cx="217488" cy="287337"/>
          </a:xfrm>
          <a:prstGeom prst="downArrow">
            <a:avLst>
              <a:gd name="adj1" fmla="val 50000"/>
              <a:gd name="adj2" fmla="val 33029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5E5CF02-C222-40EC-8ED2-F9CD771EF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4" y="2882413"/>
            <a:ext cx="217487" cy="358775"/>
          </a:xfrm>
          <a:prstGeom prst="downArrow">
            <a:avLst>
              <a:gd name="adj1" fmla="val 50000"/>
              <a:gd name="adj2" fmla="val 41241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utoShape 21">
            <a:extLst>
              <a:ext uri="{FF2B5EF4-FFF2-40B4-BE49-F238E27FC236}">
                <a16:creationId xmlns:a16="http://schemas.microsoft.com/office/drawing/2014/main" id="{874CD78C-5193-4E1C-9371-659D1BF1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4" y="3746013"/>
            <a:ext cx="217487" cy="358775"/>
          </a:xfrm>
          <a:prstGeom prst="downArrow">
            <a:avLst>
              <a:gd name="adj1" fmla="val 50000"/>
              <a:gd name="adj2" fmla="val 41241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utoShape 22">
            <a:extLst>
              <a:ext uri="{FF2B5EF4-FFF2-40B4-BE49-F238E27FC236}">
                <a16:creationId xmlns:a16="http://schemas.microsoft.com/office/drawing/2014/main" id="{92537B3F-2828-4DF1-8623-0304A83F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4" y="4609613"/>
            <a:ext cx="217487" cy="358775"/>
          </a:xfrm>
          <a:prstGeom prst="downArrow">
            <a:avLst>
              <a:gd name="adj1" fmla="val 50000"/>
              <a:gd name="adj2" fmla="val 41241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450A5BD8-4944-42C9-B71A-2A6C4775F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017226"/>
            <a:ext cx="215900" cy="504825"/>
          </a:xfrm>
          <a:prstGeom prst="downArrow">
            <a:avLst>
              <a:gd name="adj1" fmla="val 50000"/>
              <a:gd name="adj2" fmla="val 58456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ADD19ABF-2497-4726-9F48-1662694B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309831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utoShape 25">
            <a:extLst>
              <a:ext uri="{FF2B5EF4-FFF2-40B4-BE49-F238E27FC236}">
                <a16:creationId xmlns:a16="http://schemas.microsoft.com/office/drawing/2014/main" id="{356006DB-4AA1-4A3C-BF9C-03D9CF23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4034938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5980CD80-4842-49DE-8EB8-C99DC04A6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546237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9E9CC54C-8D52-449B-965D-AAB2094F0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978037"/>
            <a:ext cx="216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E098F007-7472-4CCB-9EBE-8E170267C5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8988" y="1226651"/>
            <a:ext cx="0" cy="4751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7" name="Line 31">
            <a:extLst>
              <a:ext uri="{FF2B5EF4-FFF2-40B4-BE49-F238E27FC236}">
                <a16:creationId xmlns:a16="http://schemas.microsoft.com/office/drawing/2014/main" id="{3410D420-C3D0-46E6-BA08-4685AFAEC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8989" y="1226650"/>
            <a:ext cx="2376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8" name="AutoShape 32">
            <a:extLst>
              <a:ext uri="{FF2B5EF4-FFF2-40B4-BE49-F238E27FC236}">
                <a16:creationId xmlns:a16="http://schemas.microsoft.com/office/drawing/2014/main" id="{E29BD9BA-8651-4F56-939A-DA914A7CB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9" y="1226651"/>
            <a:ext cx="217487" cy="287337"/>
          </a:xfrm>
          <a:prstGeom prst="downArrow">
            <a:avLst>
              <a:gd name="adj1" fmla="val 50000"/>
              <a:gd name="adj2" fmla="val 33029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33">
            <a:extLst>
              <a:ext uri="{FF2B5EF4-FFF2-40B4-BE49-F238E27FC236}">
                <a16:creationId xmlns:a16="http://schemas.microsoft.com/office/drawing/2014/main" id="{29566408-70EF-433D-B6E6-1A44E1DBD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4264" y="2809387"/>
            <a:ext cx="287337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0" name="Line 34">
            <a:extLst>
              <a:ext uri="{FF2B5EF4-FFF2-40B4-BE49-F238E27FC236}">
                <a16:creationId xmlns:a16="http://schemas.microsoft.com/office/drawing/2014/main" id="{E748D34C-EE85-485B-B92E-95B2D7284E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61600" y="1801325"/>
            <a:ext cx="0" cy="100806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" name="Line 35">
            <a:extLst>
              <a:ext uri="{FF2B5EF4-FFF2-40B4-BE49-F238E27FC236}">
                <a16:creationId xmlns:a16="http://schemas.microsoft.com/office/drawing/2014/main" id="{BB6AE6F0-D184-4FAA-BD1D-6D501CB17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4264" y="1801325"/>
            <a:ext cx="287337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2" name="Line 41">
            <a:extLst>
              <a:ext uri="{FF2B5EF4-FFF2-40B4-BE49-F238E27FC236}">
                <a16:creationId xmlns:a16="http://schemas.microsoft.com/office/drawing/2014/main" id="{7657EEE2-9FD4-4F0D-91C2-903BB69A3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4263" y="3674575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3" name="Line 42">
            <a:extLst>
              <a:ext uri="{FF2B5EF4-FFF2-40B4-BE49-F238E27FC236}">
                <a16:creationId xmlns:a16="http://schemas.microsoft.com/office/drawing/2014/main" id="{5BB99099-F660-45B8-BE81-82DE554D07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21963" y="1585425"/>
            <a:ext cx="0" cy="208915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4" name="Line 44">
            <a:extLst>
              <a:ext uri="{FF2B5EF4-FFF2-40B4-BE49-F238E27FC236}">
                <a16:creationId xmlns:a16="http://schemas.microsoft.com/office/drawing/2014/main" id="{5920B036-730C-4C97-8F11-0D85869176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45701" y="1585425"/>
            <a:ext cx="5762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5" name="Line 45">
            <a:extLst>
              <a:ext uri="{FF2B5EF4-FFF2-40B4-BE49-F238E27FC236}">
                <a16:creationId xmlns:a16="http://schemas.microsoft.com/office/drawing/2014/main" id="{43560134-43D9-46B5-B5CB-B18015EED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5475" y="5043000"/>
            <a:ext cx="0" cy="1204004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6" name="Line 46">
            <a:extLst>
              <a:ext uri="{FF2B5EF4-FFF2-40B4-BE49-F238E27FC236}">
                <a16:creationId xmlns:a16="http://schemas.microsoft.com/office/drawing/2014/main" id="{BF3948A8-18BF-413B-9A20-0EF7415F5A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6738" y="6265374"/>
            <a:ext cx="6408737" cy="22906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361277AD-46E9-4E9C-94B0-F7717DA4D1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151" y="1801326"/>
            <a:ext cx="1587" cy="4486954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8" name="Line 48">
            <a:extLst>
              <a:ext uri="{FF2B5EF4-FFF2-40B4-BE49-F238E27FC236}">
                <a16:creationId xmlns:a16="http://schemas.microsoft.com/office/drawing/2014/main" id="{FE3A1B45-CB67-4AC9-BB35-A30D56DB7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6738" y="1801325"/>
            <a:ext cx="4318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9" name="Line 49">
            <a:extLst>
              <a:ext uri="{FF2B5EF4-FFF2-40B4-BE49-F238E27FC236}">
                <a16:creationId xmlns:a16="http://schemas.microsoft.com/office/drawing/2014/main" id="{166F5129-47CD-4DEA-AFE1-501031CA57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2639" y="5330337"/>
            <a:ext cx="288925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0" name="Line 50">
            <a:extLst>
              <a:ext uri="{FF2B5EF4-FFF2-40B4-BE49-F238E27FC236}">
                <a16:creationId xmlns:a16="http://schemas.microsoft.com/office/drawing/2014/main" id="{6FC2A5AD-16B8-4F76-9367-A5417B4CBB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2638" y="2090251"/>
            <a:ext cx="0" cy="3240087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1" name="Line 51">
            <a:extLst>
              <a:ext uri="{FF2B5EF4-FFF2-40B4-BE49-F238E27FC236}">
                <a16:creationId xmlns:a16="http://schemas.microsoft.com/office/drawing/2014/main" id="{1A23EC69-E8B3-44C1-B1DC-79ED8DB4D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2639" y="2090250"/>
            <a:ext cx="288925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2" name="Line 52">
            <a:extLst>
              <a:ext uri="{FF2B5EF4-FFF2-40B4-BE49-F238E27FC236}">
                <a16:creationId xmlns:a16="http://schemas.microsoft.com/office/drawing/2014/main" id="{94C1C989-F8B2-41FD-BC2C-7E9FB2BD95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7101" y="5114437"/>
            <a:ext cx="1444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3" name="Line 53">
            <a:extLst>
              <a:ext uri="{FF2B5EF4-FFF2-40B4-BE49-F238E27FC236}">
                <a16:creationId xmlns:a16="http://schemas.microsoft.com/office/drawing/2014/main" id="{1801B9CC-27B9-4265-A98B-418D351837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4538175"/>
            <a:ext cx="0" cy="57626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" name="Line 54">
            <a:extLst>
              <a:ext uri="{FF2B5EF4-FFF2-40B4-BE49-F238E27FC236}">
                <a16:creationId xmlns:a16="http://schemas.microsoft.com/office/drawing/2014/main" id="{1D07B985-8559-4890-8F43-EF756D619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7101" y="4538175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5" name="Line 55">
            <a:extLst>
              <a:ext uri="{FF2B5EF4-FFF2-40B4-BE49-F238E27FC236}">
                <a16:creationId xmlns:a16="http://schemas.microsoft.com/office/drawing/2014/main" id="{FD1901A3-26FE-49AC-A939-BCE294426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7101" y="4322275"/>
            <a:ext cx="1444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6" name="Line 56">
            <a:extLst>
              <a:ext uri="{FF2B5EF4-FFF2-40B4-BE49-F238E27FC236}">
                <a16:creationId xmlns:a16="http://schemas.microsoft.com/office/drawing/2014/main" id="{6DEE128B-98F3-46CC-A7B3-63AC25381E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2666513"/>
            <a:ext cx="0" cy="1655763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7" name="Line 57">
            <a:extLst>
              <a:ext uri="{FF2B5EF4-FFF2-40B4-BE49-F238E27FC236}">
                <a16:creationId xmlns:a16="http://schemas.microsoft.com/office/drawing/2014/main" id="{EA414F59-0FD0-4C96-951B-5F15DD41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7101" y="2666512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8" name="Line 58">
            <a:extLst>
              <a:ext uri="{FF2B5EF4-FFF2-40B4-BE49-F238E27FC236}">
                <a16:creationId xmlns:a16="http://schemas.microsoft.com/office/drawing/2014/main" id="{B9A5C9E9-8126-4668-A63C-86A3F1742D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7914" y="1658450"/>
            <a:ext cx="358775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9" name="Line 59">
            <a:extLst>
              <a:ext uri="{FF2B5EF4-FFF2-40B4-BE49-F238E27FC236}">
                <a16:creationId xmlns:a16="http://schemas.microsoft.com/office/drawing/2014/main" id="{F481E4F1-A628-4296-BD02-D813198A8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7913" y="1658451"/>
            <a:ext cx="0" cy="201612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0" name="Line 60">
            <a:extLst>
              <a:ext uri="{FF2B5EF4-FFF2-40B4-BE49-F238E27FC236}">
                <a16:creationId xmlns:a16="http://schemas.microsoft.com/office/drawing/2014/main" id="{27E8F997-CF5B-4E49-9A6B-0126D6F827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5751" y="3674575"/>
            <a:ext cx="7921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1" name="Line 61">
            <a:extLst>
              <a:ext uri="{FF2B5EF4-FFF2-40B4-BE49-F238E27FC236}">
                <a16:creationId xmlns:a16="http://schemas.microsoft.com/office/drawing/2014/main" id="{EF25112D-58DD-4692-9E6F-EAE33B8915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5751" y="2522050"/>
            <a:ext cx="792163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2" name="Line 62">
            <a:extLst>
              <a:ext uri="{FF2B5EF4-FFF2-40B4-BE49-F238E27FC236}">
                <a16:creationId xmlns:a16="http://schemas.microsoft.com/office/drawing/2014/main" id="{F8DB43B0-B451-4CF9-A106-8AA0A4F35E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5750" y="2666512"/>
            <a:ext cx="115093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3" name="Line 63">
            <a:extLst>
              <a:ext uri="{FF2B5EF4-FFF2-40B4-BE49-F238E27FC236}">
                <a16:creationId xmlns:a16="http://schemas.microsoft.com/office/drawing/2014/main" id="{8CFF0C2F-2430-4B35-84DD-48E9EAC814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0788" y="3601550"/>
            <a:ext cx="2159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A08214F0-C886-4834-8D92-FF336C50B5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0788" y="2882412"/>
            <a:ext cx="0" cy="7191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5" name="Line 65">
            <a:extLst>
              <a:ext uri="{FF2B5EF4-FFF2-40B4-BE49-F238E27FC236}">
                <a16:creationId xmlns:a16="http://schemas.microsoft.com/office/drawing/2014/main" id="{2149C6EE-6E1E-4E11-A8B5-4CA685F4EE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5750" y="2882412"/>
            <a:ext cx="93503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190AE-4C71-4E70-A45A-210770E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7CF30-B9A6-423F-BDD7-2D59B866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B9B65-22C5-4D39-8F36-277A2820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1EEB2-9A79-471D-A435-87DC20B2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1"/>
            <a:ext cx="5057776" cy="5343222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r>
              <a:rPr lang="en-US" sz="2800" dirty="0">
                <a:latin typeface="Arial"/>
                <a:cs typeface="Arial"/>
              </a:rPr>
              <a:t>Nhu </a:t>
            </a:r>
            <a:r>
              <a:rPr lang="en-US" sz="2800" dirty="0" err="1">
                <a:latin typeface="Arial"/>
                <a:cs typeface="Arial"/>
              </a:rPr>
              <a:t>cầu</a:t>
            </a:r>
            <a:r>
              <a:rPr lang="en-US" sz="2800" dirty="0">
                <a:latin typeface="Arial"/>
                <a:cs typeface="Arial"/>
              </a:rPr>
              <a:t> </a:t>
            </a:r>
            <a:endParaRPr lang="en-US" sz="2800" dirty="0"/>
          </a:p>
          <a:p>
            <a:pPr lvl="1" indent="-246380"/>
            <a:r>
              <a:rPr lang="en-US" sz="2400" dirty="0"/>
              <a:t>Ai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 lvl="1" indent="-246380"/>
            <a:r>
              <a:rPr lang="en-US" sz="2400" dirty="0"/>
              <a:t>Hoàn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 lvl="1" indent="-246380"/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r>
              <a:rPr lang="en-US" sz="2800" dirty="0" err="1">
                <a:latin typeface="Arial"/>
                <a:cs typeface="Arial"/>
              </a:rPr>
              <a:t>Cách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>
                <a:latin typeface="Arial"/>
                <a:cs typeface="Arial"/>
              </a:rPr>
              <a:t>thức </a:t>
            </a:r>
            <a:endParaRPr lang="en-US" sz="2800" dirty="0">
              <a:latin typeface="Arial"/>
              <a:cs typeface="Arial"/>
            </a:endParaRPr>
          </a:p>
          <a:p>
            <a:pPr lvl="1" indent="-246380"/>
            <a:r>
              <a:rPr lang="en-US" dirty="0" err="1">
                <a:latin typeface="Arial"/>
                <a:cs typeface="Arial"/>
              </a:rPr>
              <a:t>Hỏi</a:t>
            </a:r>
            <a:endParaRPr lang="en-US" dirty="0" err="1"/>
          </a:p>
          <a:p>
            <a:pPr lvl="1" indent="-246380"/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endParaRPr lang="en-US" sz="2400" dirty="0"/>
          </a:p>
          <a:p>
            <a:pPr lvl="1" indent="-246380"/>
            <a:r>
              <a:rPr lang="en-US" sz="2400" dirty="0" err="1"/>
              <a:t>Intenet</a:t>
            </a:r>
            <a:endParaRPr lang="en-US" sz="2400" dirty="0"/>
          </a:p>
          <a:p>
            <a:r>
              <a:rPr lang="en-US" sz="2800" dirty="0" err="1"/>
              <a:t>Đặc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  <a:p>
            <a:pPr lvl="1" indent="-246380"/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 </a:t>
            </a:r>
            <a:r>
              <a:rPr lang="en-US" sz="2400" dirty="0" err="1"/>
              <a:t>kỹ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endParaRPr lang="en-US" sz="2400" dirty="0"/>
          </a:p>
          <a:p>
            <a:pPr lvl="1" indent="-246380"/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1C743-6338-4591-92CE-744A3D02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pic>
        <p:nvPicPr>
          <p:cNvPr id="13316" name="Picture 4" descr="Image result for bảng hỏi">
            <a:extLst>
              <a:ext uri="{FF2B5EF4-FFF2-40B4-BE49-F238E27FC236}">
                <a16:creationId xmlns:a16="http://schemas.microsoft.com/office/drawing/2014/main" id="{AA49F027-B3F2-4F43-989F-CFC0F6E4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96" y="1055680"/>
            <a:ext cx="6560480" cy="43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190AE-4C71-4E70-A45A-210770E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7CF30-B9A6-423F-BDD7-2D59B866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B9B65-22C5-4D39-8F36-277A2820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1EEB2-9A79-471D-A435-87DC20B2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" y="875275"/>
            <a:ext cx="4371975" cy="4916076"/>
          </a:xfrm>
        </p:spPr>
        <p:txBody>
          <a:bodyPr>
            <a:normAutofit/>
          </a:bodyPr>
          <a:lstStyle/>
          <a:p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kỹ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</a:p>
          <a:p>
            <a:pPr lvl="1"/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endParaRPr lang="en-US" sz="2400" dirty="0"/>
          </a:p>
          <a:p>
            <a:pPr lvl="1"/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phi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endParaRPr lang="en-US" sz="2400" dirty="0"/>
          </a:p>
          <a:p>
            <a:r>
              <a:rPr lang="en-US" sz="2800" dirty="0" err="1"/>
              <a:t>Chú</a:t>
            </a:r>
            <a:r>
              <a:rPr lang="en-US" sz="2800" dirty="0"/>
              <a:t> ý</a:t>
            </a:r>
          </a:p>
          <a:p>
            <a:pPr lvl="1"/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nhu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kỹ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endParaRPr lang="en-US" sz="2400" dirty="0"/>
          </a:p>
          <a:p>
            <a:pPr lvl="1"/>
            <a:r>
              <a:rPr lang="en-US" sz="2400" dirty="0"/>
              <a:t>Con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endParaRPr lang="en-US" sz="2400" dirty="0"/>
          </a:p>
          <a:p>
            <a:pPr lvl="1"/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endParaRPr lang="en-US" sz="2400" dirty="0"/>
          </a:p>
          <a:p>
            <a:pPr lvl="1"/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chuyên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11C743-6338-4591-92CE-744A3D02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5BE7527-33C2-49B4-B571-563A9DE41906}"/>
              </a:ext>
            </a:extLst>
          </p:cNvPr>
          <p:cNvSpPr txBox="1">
            <a:spLocks/>
          </p:cNvSpPr>
          <p:nvPr/>
        </p:nvSpPr>
        <p:spPr>
          <a:xfrm>
            <a:off x="4591051" y="965200"/>
            <a:ext cx="7556500" cy="5511800"/>
          </a:xfrm>
          <a:prstGeom prst="rect">
            <a:avLst/>
          </a:prstGeom>
          <a:ln>
            <a:solidFill>
              <a:schemeClr val="accent3"/>
            </a:solidFill>
          </a:ln>
          <a:effectLst/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SzPct val="10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rgbClr val="00B0F0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Yêu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cầu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chức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năng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Mạch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sensor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nồng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độ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bụi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PM1, PM2.5, PM10, CO, SO2</a:t>
            </a: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Máy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chủ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tính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toán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chỉ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số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chất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l</a:t>
            </a:r>
            <a:r>
              <a:rPr lang="vi-VN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ư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ợng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không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khí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(AQI)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theo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công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thức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trong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TCVN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xxxx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l</a:t>
            </a:r>
            <a:r>
              <a:rPr lang="vi-VN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ư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u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trữ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số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liệu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……</a:t>
            </a:r>
          </a:p>
          <a:p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Yêu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cầu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phi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chức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năng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Điều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kiện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hoạt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động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độ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ẩm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: 0-95%,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nhiệt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độ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10-50 ºC</a:t>
            </a: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Giá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thành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trạm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: 1.000.000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đồng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Tuổi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thọ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2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năm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Sai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số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sensor: 5%</a:t>
            </a:r>
          </a:p>
          <a:p>
            <a:pPr lvl="1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Số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l</a:t>
            </a:r>
            <a:r>
              <a:rPr lang="vi-VN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ư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ợng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điểm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tối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đa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: 10.000</a:t>
            </a:r>
          </a:p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D6C1B-556B-45B3-A0F4-64EBD5F5BFE2}"/>
              </a:ext>
            </a:extLst>
          </p:cNvPr>
          <p:cNvSpPr/>
          <p:nvPr/>
        </p:nvSpPr>
        <p:spPr>
          <a:xfrm>
            <a:off x="4632230" y="478883"/>
            <a:ext cx="6073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Ví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dụ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 err="1">
                <a:solidFill>
                  <a:srgbClr val="C00000"/>
                </a:solidFill>
              </a:rPr>
              <a:t>máy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đo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chất</a:t>
            </a:r>
            <a:r>
              <a:rPr lang="en-US" sz="2400" dirty="0">
                <a:solidFill>
                  <a:srgbClr val="C00000"/>
                </a:solidFill>
              </a:rPr>
              <a:t> l</a:t>
            </a:r>
            <a:r>
              <a:rPr lang="vi-VN" sz="2400" dirty="0">
                <a:solidFill>
                  <a:srgbClr val="C00000"/>
                </a:solidFill>
              </a:rPr>
              <a:t>ư</a:t>
            </a:r>
            <a:r>
              <a:rPr lang="en-US" sz="2400" dirty="0" err="1">
                <a:solidFill>
                  <a:srgbClr val="C00000"/>
                </a:solidFill>
              </a:rPr>
              <a:t>ợng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không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khí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30FC6-E400-487C-86BA-991CDBE2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4297-3218-4697-BB02-F85E1692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6246-7F9F-4AF4-AAB8-A03194FE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C6A75-0170-4A0E-A669-F40D8D987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F63E8A-F504-4448-B7A2-69C59CC4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A701373-599C-43EA-B383-74DFCF44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" y="1121468"/>
            <a:ext cx="15822847" cy="55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2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1BF31-5608-4FBA-A93A-3071C2C4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D7843-3CD5-46AE-A769-462098CF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6BAFD-7EA2-4B4F-B973-862B40CC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8B8EE9-162D-426B-9827-D5D4CCFF9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4999028" cy="4916076"/>
          </a:xfrm>
        </p:spPr>
        <p:txBody>
          <a:bodyPr>
            <a:normAutofit/>
          </a:bodyPr>
          <a:lstStyle/>
          <a:p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lực</a:t>
            </a:r>
            <a:endParaRPr lang="en-US" sz="2800" dirty="0"/>
          </a:p>
          <a:p>
            <a:pPr lvl="1"/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endParaRPr lang="en-US" sz="2400" dirty="0"/>
          </a:p>
          <a:p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bổ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</a:t>
            </a:r>
            <a:r>
              <a:rPr lang="en-US" sz="2800" dirty="0" err="1"/>
              <a:t>mua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endParaRPr lang="en-US" sz="2800" dirty="0"/>
          </a:p>
          <a:p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…</a:t>
            </a:r>
          </a:p>
          <a:p>
            <a:endParaRPr lang="en-US" sz="2800" dirty="0"/>
          </a:p>
          <a:p>
            <a:r>
              <a:rPr lang="en-US" sz="2800" dirty="0" err="1"/>
              <a:t>Chú</a:t>
            </a:r>
            <a:r>
              <a:rPr lang="en-US" sz="2800" dirty="0"/>
              <a:t> ý:</a:t>
            </a:r>
          </a:p>
          <a:p>
            <a:pPr lvl="1"/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</a:t>
            </a:r>
          </a:p>
          <a:p>
            <a:pPr marL="393192" lvl="1" indent="0">
              <a:buNone/>
            </a:pPr>
            <a:r>
              <a:rPr lang="en-US" sz="2400" dirty="0"/>
              <a:t>Microsoft Project, Trello, Excel…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274555-A5F0-4B86-A896-3DE3B51F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pic>
        <p:nvPicPr>
          <p:cNvPr id="14338" name="Picture 2" descr="Image result for gantt chart">
            <a:extLst>
              <a:ext uri="{FF2B5EF4-FFF2-40B4-BE49-F238E27FC236}">
                <a16:creationId xmlns:a16="http://schemas.microsoft.com/office/drawing/2014/main" id="{1581091F-16F5-4F3B-BBC1-8D7B4475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58" y="1392230"/>
            <a:ext cx="6598742" cy="34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7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46F4-7666-45F5-B6FA-ED8C7F24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48F51-E639-4B7B-A5D5-6760CB103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165591"/>
              </p:ext>
            </p:extLst>
          </p:nvPr>
        </p:nvGraphicFramePr>
        <p:xfrm>
          <a:off x="4317819" y="0"/>
          <a:ext cx="7874182" cy="6840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6310">
                  <a:extLst>
                    <a:ext uri="{9D8B030D-6E8A-4147-A177-3AD203B41FA5}">
                      <a16:colId xmlns:a16="http://schemas.microsoft.com/office/drawing/2014/main" val="313074143"/>
                    </a:ext>
                  </a:extLst>
                </a:gridCol>
                <a:gridCol w="1653762">
                  <a:extLst>
                    <a:ext uri="{9D8B030D-6E8A-4147-A177-3AD203B41FA5}">
                      <a16:colId xmlns:a16="http://schemas.microsoft.com/office/drawing/2014/main" val="1965488979"/>
                    </a:ext>
                  </a:extLst>
                </a:gridCol>
                <a:gridCol w="2964658">
                  <a:extLst>
                    <a:ext uri="{9D8B030D-6E8A-4147-A177-3AD203B41FA5}">
                      <a16:colId xmlns:a16="http://schemas.microsoft.com/office/drawing/2014/main" val="3681594558"/>
                    </a:ext>
                  </a:extLst>
                </a:gridCol>
                <a:gridCol w="1719452">
                  <a:extLst>
                    <a:ext uri="{9D8B030D-6E8A-4147-A177-3AD203B41FA5}">
                      <a16:colId xmlns:a16="http://schemas.microsoft.com/office/drawing/2014/main" val="3298350634"/>
                    </a:ext>
                  </a:extLst>
                </a:gridCol>
              </a:tblGrid>
              <a:tr h="25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Job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31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Describtion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u="non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People </a:t>
                      </a:r>
                      <a:r>
                        <a:rPr lang="en-US" sz="1100" b="1" u="non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incharge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721787778"/>
                  </a:ext>
                </a:extLst>
              </a:tr>
              <a:tr h="6432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15/02 -20/02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Xác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định</a:t>
                      </a:r>
                      <a:r>
                        <a:rPr lang="en-US" sz="800" dirty="0">
                          <a:effectLst/>
                        </a:rPr>
                        <a:t> ý </a:t>
                      </a:r>
                      <a:r>
                        <a:rPr lang="en-US" sz="800" dirty="0" err="1">
                          <a:effectLst/>
                        </a:rPr>
                        <a:t>tưởng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Lên ý tưởng và tìm kiếm thông tin về sản phẩm LED Trái Tim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Khuyên, Hưng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515234872"/>
                  </a:ext>
                </a:extLst>
              </a:tr>
              <a:tr h="6432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01/03 - 05/03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Mô tả sản phẩm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Xác định yêu cầu chức năng và yêu cầu phi chức năng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53256510"/>
                  </a:ext>
                </a:extLst>
              </a:tr>
              <a:tr h="4288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06/03 - 26/03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Lập kế hoạch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Lập kế hoạch chi tiết công việc cho đề tài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525028506"/>
                  </a:ext>
                </a:extLst>
              </a:tr>
              <a:tr h="917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28/03 -05/04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Thiết kế sơ đồ khối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Liệt kê các khối có trong mạch</a:t>
                      </a:r>
                      <a:endParaRPr lang="en-US" sz="9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Thể hiện mối quan hệ giữa các khối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Nhờ sự giúp đỡ của Banlinhkien.vn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639568857"/>
                  </a:ext>
                </a:extLst>
              </a:tr>
              <a:tr h="12864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06/04 - 11/04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Thiết kế sơ đồ chi tiết từng khối và lựa chọn phương án tối ưu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21590" marR="0" indent="-2159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Xem xét các điều kiện và dựa vào yêu cầu chức năng và phi chức năng để lựa chọn linh kiện tối ưu, thiết kế và vẽ mạch chi tiết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Nhờ sự giúp đỡ của Banlinhkien.vn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32431738"/>
                  </a:ext>
                </a:extLst>
              </a:tr>
              <a:tr h="917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15/04 - 20/04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Test </a:t>
                      </a:r>
                      <a:r>
                        <a:rPr lang="en-US" sz="800" dirty="0" err="1">
                          <a:effectLst/>
                        </a:rPr>
                        <a:t>mạch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 </a:t>
                      </a:r>
                      <a:r>
                        <a:rPr lang="en-US" sz="800" dirty="0" err="1">
                          <a:effectLst/>
                        </a:rPr>
                        <a:t>Mô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phỏng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phần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mềm</a:t>
                      </a:r>
                      <a:r>
                        <a:rPr lang="en-US" sz="800" dirty="0">
                          <a:effectLst/>
                        </a:rPr>
                        <a:t> Proteus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 Test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r>
                        <a:rPr lang="en-US" sz="800" dirty="0">
                          <a:effectLst/>
                        </a:rPr>
                        <a:t> board </a:t>
                      </a:r>
                      <a:r>
                        <a:rPr lang="en-US" sz="800" dirty="0" err="1">
                          <a:effectLst/>
                        </a:rPr>
                        <a:t>mạch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trắng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Nhờ sự giúp đỡ của Banlinhkien.vn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422069422"/>
                  </a:ext>
                </a:extLst>
              </a:tr>
              <a:tr h="12506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01/05 - 05/06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Chế tạo sản phẩm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Thiết kế mạch in</a:t>
                      </a:r>
                      <a:endParaRPr lang="en-US" sz="9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Hàn mạch, kiểm tra mạch hoạt động</a:t>
                      </a:r>
                      <a:endParaRPr lang="en-US" sz="9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Sửa chữa sai sót</a:t>
                      </a:r>
                      <a:endParaRPr lang="en-US" sz="9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Hoàn thiện sản phẩm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Nhờ sự giúp đỡ của Banlinhkien.vn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016664822"/>
                  </a:ext>
                </a:extLst>
              </a:tr>
              <a:tr h="4954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12/06- 15/06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Bàn giao sản phẩm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Làm báo cáo</a:t>
                      </a:r>
                      <a:endParaRPr lang="en-US" sz="9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 Bảo vệ sản phẩm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Khuyên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Hưng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78665719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7384D-125E-4775-9A77-1B49685F8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581B05-5850-4DFD-ABCD-5F7875FDE47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9B0A63-8355-4CCE-9EDC-882F6DDE2230}"/>
              </a:ext>
            </a:extLst>
          </p:cNvPr>
          <p:cNvSpPr txBox="1">
            <a:spLocks/>
          </p:cNvSpPr>
          <p:nvPr/>
        </p:nvSpPr>
        <p:spPr bwMode="auto">
          <a:xfrm>
            <a:off x="0" y="1718981"/>
            <a:ext cx="4232093" cy="342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ð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</a:t>
            </a:r>
            <a:r>
              <a:rPr lang="en-US" sz="2800" dirty="0" err="1"/>
              <a:t>tốt</a:t>
            </a:r>
            <a:endParaRPr lang="en-US" sz="2800" dirty="0"/>
          </a:p>
          <a:p>
            <a:pPr lvl="1"/>
            <a:r>
              <a:rPr lang="en-US" sz="2400" dirty="0"/>
              <a:t>Ai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endParaRPr lang="en-US" sz="2400" dirty="0"/>
          </a:p>
          <a:p>
            <a:pPr lvl="1"/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690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1BF31-5608-4FBA-A93A-3071C2C4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D7843-3CD5-46AE-A769-462098CF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6BAFD-7EA2-4B4F-B973-862B40CC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8B8EE9-162D-426B-9827-D5D4CCFF9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1213942"/>
            <a:ext cx="5037356" cy="4916076"/>
          </a:xfrm>
        </p:spPr>
        <p:txBody>
          <a:bodyPr>
            <a:normAutofit/>
          </a:bodyPr>
          <a:lstStyle/>
          <a:p>
            <a:r>
              <a:rPr lang="en-US" sz="3200" dirty="0"/>
              <a:t>Chia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endParaRPr lang="en-US" sz="3200" dirty="0"/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nối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đ</a:t>
            </a:r>
            <a:r>
              <a:rPr lang="vi-VN" sz="3200" dirty="0"/>
              <a:t>ư</a:t>
            </a:r>
            <a:r>
              <a:rPr lang="en-US" sz="3200" dirty="0" err="1"/>
              <a:t>ờng</a:t>
            </a:r>
            <a:r>
              <a:rPr lang="en-US" sz="3200" dirty="0"/>
              <a:t> </a:t>
            </a:r>
            <a:r>
              <a:rPr lang="en-US" sz="3200" dirty="0" err="1"/>
              <a:t>tín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274555-A5F0-4B86-A896-3DE3B51F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60AB1-0D33-4274-A0FA-C7A5697F5D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9287" y="3702890"/>
            <a:ext cx="5112505" cy="265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DFB33-31F4-49DD-85FD-BCB05CC677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5000" y="985831"/>
            <a:ext cx="5921080" cy="24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49ADF-4B2A-4CB6-BB24-4B5DCD78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8DD45-1514-4BCC-A714-8FBEF67B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B05C8-BBFE-48D7-86C2-6DCD4B84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3E64B-3A23-4EC1-AB24-2E60FD77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5918903" cy="4916076"/>
          </a:xfrm>
        </p:spPr>
        <p:txBody>
          <a:bodyPr>
            <a:normAutofit/>
          </a:bodyPr>
          <a:lstStyle/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đ</a:t>
            </a:r>
            <a:r>
              <a:rPr lang="vi-VN" sz="3200" dirty="0"/>
              <a:t>ư</a:t>
            </a:r>
            <a:r>
              <a:rPr lang="en-US" sz="3200" dirty="0" err="1"/>
              <a:t>ợc</a:t>
            </a:r>
            <a:r>
              <a:rPr lang="en-US" sz="3200" dirty="0"/>
              <a:t> chia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 h</a:t>
            </a:r>
            <a:r>
              <a:rPr lang="vi-VN" sz="3200" dirty="0"/>
              <a:t>ơ</a:t>
            </a:r>
            <a:r>
              <a:rPr lang="en-US" sz="3200" dirty="0"/>
              <a:t>n</a:t>
            </a:r>
          </a:p>
          <a:p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 </a:t>
            </a:r>
            <a:r>
              <a:rPr lang="en-US" sz="3200" dirty="0" err="1"/>
              <a:t>nhất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linh</a:t>
            </a:r>
            <a:r>
              <a:rPr lang="en-US" sz="3200" dirty="0"/>
              <a:t> </a:t>
            </a:r>
            <a:r>
              <a:rPr lang="en-US" sz="3200" dirty="0" err="1"/>
              <a:t>kiện</a:t>
            </a:r>
            <a:r>
              <a:rPr lang="en-US" sz="3200" dirty="0"/>
              <a:t>,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…</a:t>
            </a:r>
          </a:p>
          <a:p>
            <a:endParaRPr lang="en-US" dirty="0"/>
          </a:p>
          <a:p>
            <a:r>
              <a:rPr lang="en-US" dirty="0" err="1"/>
              <a:t>Chú</a:t>
            </a:r>
            <a:r>
              <a:rPr lang="en-US" dirty="0"/>
              <a:t> ý:</a:t>
            </a:r>
          </a:p>
          <a:p>
            <a:pPr lvl="1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,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1"/>
            <a:r>
              <a:rPr lang="en-US" dirty="0"/>
              <a:t>Viết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CF7587-E4E7-41DF-9709-74452650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endParaRPr lang="en-US" dirty="0"/>
          </a:p>
        </p:txBody>
      </p:sp>
      <p:pic>
        <p:nvPicPr>
          <p:cNvPr id="2050" name="Picture 2" descr="Image result for cost optimization">
            <a:extLst>
              <a:ext uri="{FF2B5EF4-FFF2-40B4-BE49-F238E27FC236}">
                <a16:creationId xmlns:a16="http://schemas.microsoft.com/office/drawing/2014/main" id="{7C7ED708-4E37-4929-BC66-6F6CE42D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77" y="4396787"/>
            <a:ext cx="2779721" cy="191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A778ED1-EBF4-4CE4-9C84-30A60986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27" y="1051045"/>
            <a:ext cx="5775684" cy="115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qicn.org/images/sensors/US7947503-Monitor-and-methods-for-characterizing-airborne-particulates.png">
            <a:extLst>
              <a:ext uri="{FF2B5EF4-FFF2-40B4-BE49-F238E27FC236}">
                <a16:creationId xmlns:a16="http://schemas.microsoft.com/office/drawing/2014/main" id="{5646858C-5EC0-4EEA-8662-0B347EF7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27" y="2351085"/>
            <a:ext cx="2655058" cy="249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00B1E-5120-4F73-9EE4-FA3BB74F6860}"/>
              </a:ext>
            </a:extLst>
          </p:cNvPr>
          <p:cNvSpPr/>
          <p:nvPr/>
        </p:nvSpPr>
        <p:spPr>
          <a:xfrm>
            <a:off x="9365321" y="3115509"/>
            <a:ext cx="2360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88"/>
                </a:solidFill>
                <a:latin typeface="Noto Serif"/>
              </a:rPr>
              <a:t>Patent </a:t>
            </a:r>
            <a:r>
              <a:rPr lang="en-US" dirty="0">
                <a:solidFill>
                  <a:srgbClr val="0086C8"/>
                </a:solidFill>
                <a:latin typeface="Noto Serif"/>
                <a:hlinkClick r:id="rId5"/>
              </a:rPr>
              <a:t>US7947503</a:t>
            </a:r>
            <a:r>
              <a:rPr lang="en-US" dirty="0">
                <a:solidFill>
                  <a:srgbClr val="888888"/>
                </a:solidFill>
                <a:latin typeface="Noto Serif"/>
              </a:rPr>
              <a:t>: Monitor and methods for characterizing airborne particulates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61960" y="6659640"/>
            <a:ext cx="261576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9/17/19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867120" y="6665760"/>
            <a:ext cx="447012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Signal Processing and Radio Communications Lab confidential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10666440" y="6654960"/>
            <a:ext cx="102528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38268FA-A68A-42EE-843D-DE25CF2B080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415103" y="1439460"/>
            <a:ext cx="11124720" cy="491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Electromyography for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athelete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</a:t>
            </a:r>
            <a:r>
              <a:rPr lang="en-US" sz="2000" b="0" i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graphene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technology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5"/>
          <p:cNvSpPr txBox="1"/>
          <p:nvPr/>
        </p:nvSpPr>
        <p:spPr>
          <a:xfrm>
            <a:off x="199101" y="502740"/>
            <a:ext cx="9728669" cy="75456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24285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in Biomedical engineering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 Linotype"/>
            </a:endParaRPr>
          </a:p>
        </p:txBody>
      </p:sp>
      <p:pic>
        <p:nvPicPr>
          <p:cNvPr id="196" name="Picture 6"/>
          <p:cNvPicPr/>
          <p:nvPr/>
        </p:nvPicPr>
        <p:blipFill>
          <a:blip r:embed="rId2"/>
          <a:stretch/>
        </p:blipFill>
        <p:spPr>
          <a:xfrm>
            <a:off x="199101" y="1786177"/>
            <a:ext cx="2937697" cy="2342392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AD796-C4EC-47EB-B60A-C9D26995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60" y="4005515"/>
            <a:ext cx="3697984" cy="2649445"/>
          </a:xfrm>
          <a:prstGeom prst="rect">
            <a:avLst/>
          </a:prstGeom>
        </p:spPr>
      </p:pic>
      <p:pic>
        <p:nvPicPr>
          <p:cNvPr id="12" name="Picture 4" descr="https://lh4.googleusercontent.com/ym7_YpaUbpQN206z0w_ESuwfhBhxKcEVD9spwjI5yU-z-Aheillpx08aVMnvuE44W4eevewRCjM0TdD6WIJzGXyLfHI5CuhTjElc-sRdJUAY4KfTLQ64RFID0IQYkzqXJRM_fzC-sjJPNq4aCQ">
            <a:extLst>
              <a:ext uri="{FF2B5EF4-FFF2-40B4-BE49-F238E27FC236}">
                <a16:creationId xmlns:a16="http://schemas.microsoft.com/office/drawing/2014/main" id="{DA9A5A06-68D0-4BBD-B4BE-12D92441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18" y="1055884"/>
            <a:ext cx="4402924" cy="14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14385-79E3-408F-9FCB-2F28A80AA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469" y="2564768"/>
            <a:ext cx="6092173" cy="2530595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E4FE21F-5DA7-4BD3-A719-6970BA59FBF5}"/>
              </a:ext>
            </a:extLst>
          </p:cNvPr>
          <p:cNvSpPr txBox="1">
            <a:spLocks/>
          </p:cNvSpPr>
          <p:nvPr/>
        </p:nvSpPr>
        <p:spPr>
          <a:xfrm>
            <a:off x="4259944" y="5082525"/>
            <a:ext cx="7756868" cy="1561635"/>
          </a:xfrm>
          <a:prstGeom prst="rect">
            <a:avLst/>
          </a:prstGeom>
        </p:spPr>
        <p:txBody>
          <a:bodyPr lIns="90000" tIns="45000" rIns="90000" bIns="4500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Results:</a:t>
            </a:r>
          </a:p>
          <a:p>
            <a:pPr marL="914400" lvl="1" indent="-4572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An app, a system of hardware, firmware, EMG database…</a:t>
            </a:r>
          </a:p>
          <a:p>
            <a:pPr marL="914400" lvl="1" indent="-4572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2 conference papers, 2 journals papers</a:t>
            </a:r>
          </a:p>
          <a:p>
            <a:pPr marL="914400" lvl="1" indent="-4572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Artificial intelligence oriented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AF3E-BE79-427B-A496-BDC1A144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08-05C5-4C9B-9C51-E920717B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25B4-FBD5-4FEA-AD77-57FBEF8D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581B05-5850-4DFD-ABCD-5F7875FDE47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439C8E7D-44F5-483C-83F7-C06DCCAAF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4" b="100000" l="90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33" y="1827156"/>
            <a:ext cx="1844824" cy="1844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Bảng 1">
            <a:extLst>
              <a:ext uri="{FF2B5EF4-FFF2-40B4-BE49-F238E27FC236}">
                <a16:creationId xmlns:a16="http://schemas.microsoft.com/office/drawing/2014/main" id="{27509471-5E25-4BF9-864E-CDC53C9C5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00169"/>
              </p:ext>
            </p:extLst>
          </p:nvPr>
        </p:nvGraphicFramePr>
        <p:xfrm>
          <a:off x="1108281" y="4033318"/>
          <a:ext cx="10074770" cy="286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20">
                  <a:extLst>
                    <a:ext uri="{9D8B030D-6E8A-4147-A177-3AD203B41FA5}">
                      <a16:colId xmlns:a16="http://schemas.microsoft.com/office/drawing/2014/main" val="1265778003"/>
                    </a:ext>
                  </a:extLst>
                </a:gridCol>
                <a:gridCol w="3039150">
                  <a:extLst>
                    <a:ext uri="{9D8B030D-6E8A-4147-A177-3AD203B41FA5}">
                      <a16:colId xmlns:a16="http://schemas.microsoft.com/office/drawing/2014/main" val="4228060244"/>
                    </a:ext>
                  </a:extLst>
                </a:gridCol>
                <a:gridCol w="3039150">
                  <a:extLst>
                    <a:ext uri="{9D8B030D-6E8A-4147-A177-3AD203B41FA5}">
                      <a16:colId xmlns:a16="http://schemas.microsoft.com/office/drawing/2014/main" val="147783798"/>
                    </a:ext>
                  </a:extLst>
                </a:gridCol>
                <a:gridCol w="3039150">
                  <a:extLst>
                    <a:ext uri="{9D8B030D-6E8A-4147-A177-3AD203B41FA5}">
                      <a16:colId xmlns:a16="http://schemas.microsoft.com/office/drawing/2014/main" val="3171519700"/>
                    </a:ext>
                  </a:extLst>
                </a:gridCol>
              </a:tblGrid>
              <a:tr h="361488">
                <a:tc>
                  <a:txBody>
                    <a:bodyPr/>
                    <a:lstStyle/>
                    <a:p>
                      <a:endParaRPr lang="vi-V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 9V</a:t>
                      </a:r>
                      <a:endParaRPr lang="vi-V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 9V</a:t>
                      </a:r>
                      <a:endParaRPr lang="vi-V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Nguồn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xung 9V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211385"/>
                  </a:ext>
                </a:extLst>
              </a:tr>
              <a:tr h="2495754"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endParaRPr lang="vi-V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Chiều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cáp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90cm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LED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100V-240V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DC 9V – 1A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35.000đ</a:t>
                      </a:r>
                    </a:p>
                    <a:p>
                      <a:endParaRPr lang="vi-V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37gram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thước:26*17*48mm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-Dung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250mAh</a:t>
                      </a:r>
                    </a:p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12.000đ/viên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10gram</a:t>
                      </a:r>
                    </a:p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vi-V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15*25mm</a:t>
                      </a:r>
                    </a:p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9V</a:t>
                      </a:r>
                    </a:p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320mA</a:t>
                      </a:r>
                    </a:p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28.000đ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034529"/>
                  </a:ext>
                </a:extLst>
              </a:tr>
            </a:tbl>
          </a:graphicData>
        </a:graphic>
      </p:graphicFrame>
      <p:pic>
        <p:nvPicPr>
          <p:cNvPr id="7" name="Hình ảnh 2">
            <a:extLst>
              <a:ext uri="{FF2B5EF4-FFF2-40B4-BE49-F238E27FC236}">
                <a16:creationId xmlns:a16="http://schemas.microsoft.com/office/drawing/2014/main" id="{4B9B1F48-D5B0-4E25-92EC-91A6574C7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8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4088" y="1528855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3">
            <a:extLst>
              <a:ext uri="{FF2B5EF4-FFF2-40B4-BE49-F238E27FC236}">
                <a16:creationId xmlns:a16="http://schemas.microsoft.com/office/drawing/2014/main" id="{25161561-8B97-4135-9999-26865775E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215" y="1780434"/>
            <a:ext cx="1646063" cy="16399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89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23559-6A85-44EB-8C5E-71A19F67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34A8F-3223-4455-AEC2-978BF5AB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5075-270D-49C9-B643-60DBE2FE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EA91E5-D2EF-446D-9545-0F00B4D31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4632173" cy="4916076"/>
          </a:xfrm>
        </p:spPr>
        <p:txBody>
          <a:bodyPr>
            <a:normAutofit/>
          </a:bodyPr>
          <a:lstStyle/>
          <a:p>
            <a:r>
              <a:rPr lang="en-US" sz="2800" dirty="0" err="1"/>
              <a:t>Đo</a:t>
            </a:r>
            <a:r>
              <a:rPr lang="en-US" sz="2800" dirty="0"/>
              <a:t> </a:t>
            </a:r>
            <a:r>
              <a:rPr lang="en-US" sz="2800" dirty="0" err="1"/>
              <a:t>đạc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so </a:t>
            </a:r>
            <a:r>
              <a:rPr lang="en-US" sz="2800" dirty="0" err="1"/>
              <a:t>sánh</a:t>
            </a:r>
            <a:endParaRPr lang="en-US" sz="2800" dirty="0"/>
          </a:p>
          <a:p>
            <a:pPr lvl="1"/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  <a:p>
            <a:pPr lvl="1"/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endParaRPr lang="en-US" sz="2400" dirty="0"/>
          </a:p>
          <a:p>
            <a:r>
              <a:rPr lang="en-US" sz="2800" dirty="0" err="1"/>
              <a:t>Chú</a:t>
            </a:r>
            <a:r>
              <a:rPr lang="en-US" sz="2800" dirty="0"/>
              <a:t> ý</a:t>
            </a:r>
          </a:p>
          <a:p>
            <a:pPr lvl="1"/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lần</a:t>
            </a:r>
            <a:endParaRPr lang="en-US" sz="2400" dirty="0"/>
          </a:p>
          <a:p>
            <a:pPr lvl="1"/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 err="1"/>
              <a:t>thử</a:t>
            </a:r>
            <a:r>
              <a:rPr lang="en-US" sz="2400" dirty="0"/>
              <a:t> </a:t>
            </a:r>
            <a:r>
              <a:rPr lang="en-US" sz="2400" dirty="0" err="1"/>
              <a:t>nghiệm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5A7140-E17F-4838-BD74-BB891670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A21D5-8BD8-4D30-BB3E-441BF222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88" y="1213942"/>
            <a:ext cx="7007248" cy="44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22" name="Shape 941">
            <a:extLst>
              <a:ext uri="{FF2B5EF4-FFF2-40B4-BE49-F238E27FC236}">
                <a16:creationId xmlns:a16="http://schemas.microsoft.com/office/drawing/2014/main" id="{0E7677D6-322D-4ABF-8F2B-A0280B1405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5700" y="3322638"/>
            <a:ext cx="0" cy="1689100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1516D94D-6D1B-4FEE-B701-EF8B4D425A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37E8DB-01E4-4165-86C0-1797B1EEC74A}" type="slidenum">
              <a:rPr lang="en-US" altLang="en-US" sz="11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800"/>
          </a:p>
        </p:txBody>
      </p:sp>
      <p:sp>
        <p:nvSpPr>
          <p:cNvPr id="838658" name="Rectangle 2">
            <a:extLst>
              <a:ext uri="{FF2B5EF4-FFF2-40B4-BE49-F238E27FC236}">
                <a16:creationId xmlns:a16="http://schemas.microsoft.com/office/drawing/2014/main" id="{35C91AAA-A6BC-48E5-A028-B6610BB3BB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 err="1"/>
              <a:t>Quá</a:t>
            </a:r>
            <a:r>
              <a:rPr lang="en-US" sz="4800" dirty="0"/>
              <a:t> </a:t>
            </a:r>
            <a:r>
              <a:rPr lang="en-US" sz="4800" dirty="0" err="1"/>
              <a:t>trình</a:t>
            </a:r>
            <a:r>
              <a:rPr lang="en-US" sz="4800" dirty="0"/>
              <a:t> </a:t>
            </a:r>
            <a:r>
              <a:rPr lang="en-US" sz="4800" dirty="0" err="1"/>
              <a:t>hình</a:t>
            </a:r>
            <a:r>
              <a:rPr lang="en-US" sz="4800" dirty="0"/>
              <a:t> </a:t>
            </a:r>
            <a:r>
              <a:rPr lang="en-US" sz="4800" dirty="0" err="1"/>
              <a:t>thành</a:t>
            </a:r>
            <a:r>
              <a:rPr lang="en-US" sz="4800" dirty="0"/>
              <a:t> </a:t>
            </a: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endParaRPr lang="en-US" sz="4800" dirty="0"/>
          </a:p>
        </p:txBody>
      </p:sp>
      <p:sp>
        <p:nvSpPr>
          <p:cNvPr id="30725" name="Rectangle 7">
            <a:extLst>
              <a:ext uri="{FF2B5EF4-FFF2-40B4-BE49-F238E27FC236}">
                <a16:creationId xmlns:a16="http://schemas.microsoft.com/office/drawing/2014/main" id="{1CA70C63-E86F-4BF2-8AD9-F2E560F37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931988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621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12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3200"/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61EF8A4F-C108-4613-B40D-FE89F87BD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989138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621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12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3200"/>
          </a:p>
        </p:txBody>
      </p:sp>
      <p:sp>
        <p:nvSpPr>
          <p:cNvPr id="30727" name="Rectangle 13">
            <a:extLst>
              <a:ext uri="{FF2B5EF4-FFF2-40B4-BE49-F238E27FC236}">
                <a16:creationId xmlns:a16="http://schemas.microsoft.com/office/drawing/2014/main" id="{7A3DCDDA-51BB-4AC7-B3F2-E94FA422B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1557338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621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12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3200"/>
          </a:p>
        </p:txBody>
      </p:sp>
      <p:sp>
        <p:nvSpPr>
          <p:cNvPr id="30728" name="Rectangle 15">
            <a:extLst>
              <a:ext uri="{FF2B5EF4-FFF2-40B4-BE49-F238E27FC236}">
                <a16:creationId xmlns:a16="http://schemas.microsoft.com/office/drawing/2014/main" id="{C6D7428C-71EB-455D-B8A7-3B23129E7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74863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621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12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3200"/>
          </a:p>
        </p:txBody>
      </p:sp>
      <p:sp>
        <p:nvSpPr>
          <p:cNvPr id="30729" name="Line 29">
            <a:extLst>
              <a:ext uri="{FF2B5EF4-FFF2-40B4-BE49-F238E27FC236}">
                <a16:creationId xmlns:a16="http://schemas.microsoft.com/office/drawing/2014/main" id="{C6CED1B9-171C-4345-8471-7C4C0F06C5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198" y="3309938"/>
            <a:ext cx="107614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3200"/>
          </a:p>
        </p:txBody>
      </p:sp>
      <p:sp>
        <p:nvSpPr>
          <p:cNvPr id="30730" name="TextBox 1">
            <a:extLst>
              <a:ext uri="{FF2B5EF4-FFF2-40B4-BE49-F238E27FC236}">
                <a16:creationId xmlns:a16="http://schemas.microsoft.com/office/drawing/2014/main" id="{FB3D6819-005D-4A22-8596-6C513DF31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5264" y="3381905"/>
            <a:ext cx="13656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Thời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gian</a:t>
            </a:r>
            <a:endParaRPr lang="en-US" altLang="en-US" sz="2000" dirty="0"/>
          </a:p>
        </p:txBody>
      </p:sp>
      <p:sp>
        <p:nvSpPr>
          <p:cNvPr id="30731" name="TextBox 57">
            <a:extLst>
              <a:ext uri="{FF2B5EF4-FFF2-40B4-BE49-F238E27FC236}">
                <a16:creationId xmlns:a16="http://schemas.microsoft.com/office/drawing/2014/main" id="{D4CE9391-3BC1-4201-AFF2-F559E0371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8" y="3833813"/>
            <a:ext cx="1265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Chưa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gì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về</a:t>
            </a:r>
            <a:r>
              <a:rPr lang="en-US" altLang="en-US" sz="2000" dirty="0"/>
              <a:t> STEM</a:t>
            </a:r>
          </a:p>
        </p:txBody>
      </p:sp>
      <p:sp>
        <p:nvSpPr>
          <p:cNvPr id="30732" name="TextBox 58">
            <a:extLst>
              <a:ext uri="{FF2B5EF4-FFF2-40B4-BE49-F238E27FC236}">
                <a16:creationId xmlns:a16="http://schemas.microsoft.com/office/drawing/2014/main" id="{9DB6C560-49C0-4643-85C9-5D1CA76D8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869" y="1411527"/>
            <a:ext cx="1198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cầu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hội</a:t>
            </a:r>
            <a:endParaRPr lang="en-US" altLang="en-US" sz="2000" dirty="0"/>
          </a:p>
        </p:txBody>
      </p:sp>
      <p:sp>
        <p:nvSpPr>
          <p:cNvPr id="30733" name="TextBox 59">
            <a:extLst>
              <a:ext uri="{FF2B5EF4-FFF2-40B4-BE49-F238E27FC236}">
                <a16:creationId xmlns:a16="http://schemas.microsoft.com/office/drawing/2014/main" id="{AB32A976-BADC-4420-9AEE-EBD54BCF3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146" y="2537181"/>
            <a:ext cx="26041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thêm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hội</a:t>
            </a:r>
            <a:endParaRPr lang="en-US" altLang="en-US" sz="2000" dirty="0"/>
          </a:p>
        </p:txBody>
      </p:sp>
      <p:sp>
        <p:nvSpPr>
          <p:cNvPr id="30734" name="TextBox 60">
            <a:extLst>
              <a:ext uri="{FF2B5EF4-FFF2-40B4-BE49-F238E27FC236}">
                <a16:creationId xmlns:a16="http://schemas.microsoft.com/office/drawing/2014/main" id="{B92B018A-05F3-4B78-9F87-76FC76593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918" y="3831065"/>
            <a:ext cx="12342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khá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STEM</a:t>
            </a:r>
          </a:p>
        </p:txBody>
      </p:sp>
      <p:sp>
        <p:nvSpPr>
          <p:cNvPr id="30735" name="Shape 920">
            <a:extLst>
              <a:ext uri="{FF2B5EF4-FFF2-40B4-BE49-F238E27FC236}">
                <a16:creationId xmlns:a16="http://schemas.microsoft.com/office/drawing/2014/main" id="{739DE744-ED7C-4ECE-A678-AB6A80EEC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3178176"/>
            <a:ext cx="288925" cy="288925"/>
          </a:xfrm>
          <a:prstGeom prst="flowChartConnector">
            <a:avLst/>
          </a:prstGeom>
          <a:solidFill>
            <a:srgbClr val="00B050"/>
          </a:solidFill>
          <a:ln w="38100">
            <a:solidFill>
              <a:srgbClr val="7F7F7F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36" name="Shape 921">
            <a:extLst>
              <a:ext uri="{FF2B5EF4-FFF2-40B4-BE49-F238E27FC236}">
                <a16:creationId xmlns:a16="http://schemas.microsoft.com/office/drawing/2014/main" id="{3CCB3F17-0B69-477A-909B-7F4A49FD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9" y="3160714"/>
            <a:ext cx="288925" cy="288925"/>
          </a:xfrm>
          <a:prstGeom prst="flowChartConnector">
            <a:avLst/>
          </a:prstGeom>
          <a:solidFill>
            <a:srgbClr val="00B050"/>
          </a:solidFill>
          <a:ln w="38100">
            <a:solidFill>
              <a:srgbClr val="7F7F7F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37" name="Shape 922">
            <a:extLst>
              <a:ext uri="{FF2B5EF4-FFF2-40B4-BE49-F238E27FC236}">
                <a16:creationId xmlns:a16="http://schemas.microsoft.com/office/drawing/2014/main" id="{8D2C142E-33BA-4812-9E05-3A734C2D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544" y="3167065"/>
            <a:ext cx="288925" cy="288925"/>
          </a:xfrm>
          <a:prstGeom prst="flowChartConnector">
            <a:avLst/>
          </a:prstGeom>
          <a:solidFill>
            <a:srgbClr val="F6F6F6"/>
          </a:solidFill>
          <a:ln w="38100">
            <a:solidFill>
              <a:srgbClr val="666666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38" name="Shape 923">
            <a:extLst>
              <a:ext uri="{FF2B5EF4-FFF2-40B4-BE49-F238E27FC236}">
                <a16:creationId xmlns:a16="http://schemas.microsoft.com/office/drawing/2014/main" id="{B3CDF7CD-B5BD-4A89-972B-D752CC56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914" y="3160714"/>
            <a:ext cx="288925" cy="288925"/>
          </a:xfrm>
          <a:prstGeom prst="flowChartConnector">
            <a:avLst/>
          </a:prstGeom>
          <a:solidFill>
            <a:srgbClr val="F6F6F6"/>
          </a:solidFill>
          <a:ln w="38100">
            <a:solidFill>
              <a:srgbClr val="666666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39" name="Shape 927">
            <a:extLst>
              <a:ext uri="{FF2B5EF4-FFF2-40B4-BE49-F238E27FC236}">
                <a16:creationId xmlns:a16="http://schemas.microsoft.com/office/drawing/2014/main" id="{5AEE947B-2E12-466F-AACE-F569AA64A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48" y="1347690"/>
            <a:ext cx="123631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Tìm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hiểu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nhu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cầu</a:t>
            </a: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0740" name="Shape 928">
            <a:extLst>
              <a:ext uri="{FF2B5EF4-FFF2-40B4-BE49-F238E27FC236}">
                <a16:creationId xmlns:a16="http://schemas.microsoft.com/office/drawing/2014/main" id="{5395212A-C23C-46C8-A3AB-68902714D765}"/>
              </a:ext>
            </a:extLst>
          </p:cNvPr>
          <p:cNvCxnSpPr>
            <a:cxnSpLocks noChangeShapeType="1"/>
            <a:stCxn id="30737" idx="0"/>
          </p:cNvCxnSpPr>
          <p:nvPr/>
        </p:nvCxnSpPr>
        <p:spPr bwMode="auto">
          <a:xfrm flipV="1">
            <a:off x="3987007" y="2625726"/>
            <a:ext cx="0" cy="541339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1" name="Shape 930">
            <a:extLst>
              <a:ext uri="{FF2B5EF4-FFF2-40B4-BE49-F238E27FC236}">
                <a16:creationId xmlns:a16="http://schemas.microsoft.com/office/drawing/2014/main" id="{417FD455-7DBC-45C7-AE38-9ABFFF67B86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249490" y="3453656"/>
            <a:ext cx="0" cy="695325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2" name="Shape 931">
            <a:extLst>
              <a:ext uri="{FF2B5EF4-FFF2-40B4-BE49-F238E27FC236}">
                <a16:creationId xmlns:a16="http://schemas.microsoft.com/office/drawing/2014/main" id="{472C245E-7FBA-4CCC-86E9-D149E68A9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2" y="4148981"/>
            <a:ext cx="39688" cy="42863"/>
          </a:xfrm>
          <a:prstGeom prst="flowChartConnector">
            <a:avLst/>
          </a:prstGeom>
          <a:solidFill>
            <a:srgbClr val="00AC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43" name="Shape 932">
            <a:extLst>
              <a:ext uri="{FF2B5EF4-FFF2-40B4-BE49-F238E27FC236}">
                <a16:creationId xmlns:a16="http://schemas.microsoft.com/office/drawing/2014/main" id="{CCF99023-0B2D-4E89-A110-0138A854B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335" y="4181426"/>
            <a:ext cx="122237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Xác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định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yêu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cầu</a:t>
            </a: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44" name="Shape 933">
            <a:extLst>
              <a:ext uri="{FF2B5EF4-FFF2-40B4-BE49-F238E27FC236}">
                <a16:creationId xmlns:a16="http://schemas.microsoft.com/office/drawing/2014/main" id="{72BC65AD-FEC0-4FF6-898A-D38D1710B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013" y="1195156"/>
            <a:ext cx="186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Sản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phẩm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thử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nghiệm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1</a:t>
            </a:r>
          </a:p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Prototype 1</a:t>
            </a:r>
          </a:p>
        </p:txBody>
      </p:sp>
      <p:cxnSp>
        <p:nvCxnSpPr>
          <p:cNvPr id="30745" name="Shape 928">
            <a:extLst>
              <a:ext uri="{FF2B5EF4-FFF2-40B4-BE49-F238E27FC236}">
                <a16:creationId xmlns:a16="http://schemas.microsoft.com/office/drawing/2014/main" id="{1A07058F-5AB5-4086-B00B-9DF4F56E065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11199" y="2482851"/>
            <a:ext cx="0" cy="695325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6" name="Shape 928">
            <a:extLst>
              <a:ext uri="{FF2B5EF4-FFF2-40B4-BE49-F238E27FC236}">
                <a16:creationId xmlns:a16="http://schemas.microsoft.com/office/drawing/2014/main" id="{15F8E87F-E11B-4828-A4D9-0AC5978257A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597701" y="3453656"/>
            <a:ext cx="0" cy="695325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7" name="Shape 933">
            <a:extLst>
              <a:ext uri="{FF2B5EF4-FFF2-40B4-BE49-F238E27FC236}">
                <a16:creationId xmlns:a16="http://schemas.microsoft.com/office/drawing/2014/main" id="{14180BD5-4774-4348-9FCE-A9A83B262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7" y="1246187"/>
            <a:ext cx="1894022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Sản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phẩm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thử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nghiệm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n</a:t>
            </a:r>
          </a:p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Prototype n</a:t>
            </a:r>
          </a:p>
          <a:p>
            <a:pPr>
              <a:spcBef>
                <a:spcPct val="0"/>
              </a:spcBef>
              <a:buClr>
                <a:srgbClr val="00AC4E"/>
              </a:buClr>
              <a:buFont typeface="Calibri" panose="020F0502020204030204" pitchFamily="34" charset="0"/>
              <a:buNone/>
            </a:pPr>
            <a:endParaRPr lang="en-US" altLang="en-US" dirty="0">
              <a:solidFill>
                <a:srgbClr val="000000"/>
              </a:solidFill>
              <a:sym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>
                <a:srgbClr val="00AC4E"/>
              </a:buClr>
              <a:buFont typeface="Calibri" panose="020F0502020204030204" pitchFamily="34" charset="0"/>
              <a:buNone/>
            </a:pP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0748" name="Shape 928">
            <a:extLst>
              <a:ext uri="{FF2B5EF4-FFF2-40B4-BE49-F238E27FC236}">
                <a16:creationId xmlns:a16="http://schemas.microsoft.com/office/drawing/2014/main" id="{0E1AF754-5511-4BD3-B0F8-319647E2CE8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540375" y="2470151"/>
            <a:ext cx="0" cy="696913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9" name="Shape 933">
            <a:extLst>
              <a:ext uri="{FF2B5EF4-FFF2-40B4-BE49-F238E27FC236}">
                <a16:creationId xmlns:a16="http://schemas.microsoft.com/office/drawing/2014/main" id="{2DE89DBD-9360-4394-BB62-921FF7CA8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8981" y="4177555"/>
            <a:ext cx="2995266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Sản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phẩm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khả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dụng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chức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năng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tối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thiểu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1</a:t>
            </a:r>
          </a:p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Minimum Viable Product 1</a:t>
            </a:r>
          </a:p>
          <a:p>
            <a:pPr>
              <a:spcBef>
                <a:spcPct val="0"/>
              </a:spcBef>
              <a:buClr>
                <a:srgbClr val="00AC4E"/>
              </a:buClr>
              <a:buFont typeface="Calibri" panose="020F0502020204030204" pitchFamily="34" charset="0"/>
              <a:buNone/>
            </a:pPr>
            <a:endParaRPr lang="en-US" altLang="en-US" dirty="0">
              <a:solidFill>
                <a:srgbClr val="000000"/>
              </a:solidFill>
              <a:sym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>
                <a:srgbClr val="00AC4E"/>
              </a:buClr>
              <a:buFont typeface="Calibri" panose="020F0502020204030204" pitchFamily="34" charset="0"/>
              <a:buNone/>
            </a:pP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50" name="TextBox 99">
            <a:extLst>
              <a:ext uri="{FF2B5EF4-FFF2-40B4-BE49-F238E27FC236}">
                <a16:creationId xmlns:a16="http://schemas.microsoft.com/office/drawing/2014/main" id="{3D8E62C5-3E34-43FD-833C-A3D437F5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2" y="3895438"/>
            <a:ext cx="15668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ít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STEM</a:t>
            </a:r>
          </a:p>
        </p:txBody>
      </p:sp>
      <p:sp>
        <p:nvSpPr>
          <p:cNvPr id="30751" name="Shape 940">
            <a:extLst>
              <a:ext uri="{FF2B5EF4-FFF2-40B4-BE49-F238E27FC236}">
                <a16:creationId xmlns:a16="http://schemas.microsoft.com/office/drawing/2014/main" id="{8D54949F-1373-42AD-B8F6-C75DFF245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526" y="5189111"/>
            <a:ext cx="32648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25000"/>
              <a:buFont typeface="Roboto" charset="0"/>
              <a:buNone/>
            </a:pP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Các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cuộc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thi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(ISEF, National Instrument  contest)</a:t>
            </a:r>
          </a:p>
        </p:txBody>
      </p:sp>
      <p:cxnSp>
        <p:nvCxnSpPr>
          <p:cNvPr id="30752" name="Shape 941">
            <a:extLst>
              <a:ext uri="{FF2B5EF4-FFF2-40B4-BE49-F238E27FC236}">
                <a16:creationId xmlns:a16="http://schemas.microsoft.com/office/drawing/2014/main" id="{C42A2D7B-7796-4AAB-A37F-B27D0051AB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56150" y="3309939"/>
            <a:ext cx="20638" cy="166052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53" name="Shape 940">
            <a:extLst>
              <a:ext uri="{FF2B5EF4-FFF2-40B4-BE49-F238E27FC236}">
                <a16:creationId xmlns:a16="http://schemas.microsoft.com/office/drawing/2014/main" id="{AEAD593A-7C4A-4FCD-A209-DA04C8420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562" y="5246261"/>
            <a:ext cx="2124172" cy="98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25000"/>
              <a:buFont typeface="Roboto" charset="0"/>
              <a:buNone/>
            </a:pP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Startup/</a:t>
            </a:r>
          </a:p>
          <a:p>
            <a:pPr>
              <a:spcBef>
                <a:spcPct val="0"/>
              </a:spcBef>
              <a:buClr>
                <a:srgbClr val="FF0000"/>
              </a:buClr>
              <a:buSzPct val="25000"/>
              <a:buFont typeface="Roboto" charset="0"/>
              <a:buNone/>
            </a:pP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Dự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án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cộng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đồng</a:t>
            </a:r>
            <a:endParaRPr lang="en-US" altLang="en-US" b="1" dirty="0">
              <a:solidFill>
                <a:srgbClr val="FF0000"/>
              </a:solidFill>
              <a:latin typeface="Roboto" charset="0"/>
              <a:cs typeface="Roboto" charset="0"/>
              <a:sym typeface="Roboto" charset="0"/>
            </a:endParaRPr>
          </a:p>
        </p:txBody>
      </p:sp>
      <p:sp>
        <p:nvSpPr>
          <p:cNvPr id="30754" name="Shape 921">
            <a:extLst>
              <a:ext uri="{FF2B5EF4-FFF2-40B4-BE49-F238E27FC236}">
                <a16:creationId xmlns:a16="http://schemas.microsoft.com/office/drawing/2014/main" id="{73B6E648-F0DF-4889-ADCD-D03C3138B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816" y="3134828"/>
            <a:ext cx="288925" cy="288925"/>
          </a:xfrm>
          <a:prstGeom prst="flowChartConnector">
            <a:avLst/>
          </a:prstGeom>
          <a:solidFill>
            <a:srgbClr val="00B050"/>
          </a:solidFill>
          <a:ln w="38100">
            <a:solidFill>
              <a:srgbClr val="7F7F7F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55" name="Shape 921">
            <a:extLst>
              <a:ext uri="{FF2B5EF4-FFF2-40B4-BE49-F238E27FC236}">
                <a16:creationId xmlns:a16="http://schemas.microsoft.com/office/drawing/2014/main" id="{160CF17E-473F-48A3-8C9E-622BB2FE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458" y="3200333"/>
            <a:ext cx="288925" cy="288925"/>
          </a:xfrm>
          <a:prstGeom prst="flowChartConnector">
            <a:avLst/>
          </a:prstGeom>
          <a:solidFill>
            <a:srgbClr val="00B050"/>
          </a:solidFill>
          <a:ln w="38100">
            <a:solidFill>
              <a:srgbClr val="7F7F7F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56" name="Shape 933">
            <a:extLst>
              <a:ext uri="{FF2B5EF4-FFF2-40B4-BE49-F238E27FC236}">
                <a16:creationId xmlns:a16="http://schemas.microsoft.com/office/drawing/2014/main" id="{B97CDC73-43E4-4BF6-9ECF-1B3ABD18C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2625726"/>
            <a:ext cx="831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20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. . .</a:t>
            </a:r>
          </a:p>
        </p:txBody>
      </p:sp>
      <p:sp>
        <p:nvSpPr>
          <p:cNvPr id="30757" name="Shape 933">
            <a:extLst>
              <a:ext uri="{FF2B5EF4-FFF2-40B4-BE49-F238E27FC236}">
                <a16:creationId xmlns:a16="http://schemas.microsoft.com/office/drawing/2014/main" id="{38B08820-4271-433F-A246-37D19A20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780" y="3540125"/>
            <a:ext cx="1146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200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. . .</a:t>
            </a:r>
          </a:p>
        </p:txBody>
      </p:sp>
      <p:sp>
        <p:nvSpPr>
          <p:cNvPr id="30758" name="Shape 933">
            <a:extLst>
              <a:ext uri="{FF2B5EF4-FFF2-40B4-BE49-F238E27FC236}">
                <a16:creationId xmlns:a16="http://schemas.microsoft.com/office/drawing/2014/main" id="{F64CA119-16BC-4075-ACFF-3FAFE232D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502" y="4189997"/>
            <a:ext cx="784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7200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?</a:t>
            </a:r>
          </a:p>
        </p:txBody>
      </p:sp>
      <p:cxnSp>
        <p:nvCxnSpPr>
          <p:cNvPr id="30759" name="Shape 928">
            <a:extLst>
              <a:ext uri="{FF2B5EF4-FFF2-40B4-BE49-F238E27FC236}">
                <a16:creationId xmlns:a16="http://schemas.microsoft.com/office/drawing/2014/main" id="{58DA4CC7-D4E3-4BCF-9C6D-30991F238D0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9970920" y="3506814"/>
            <a:ext cx="0" cy="695325"/>
          </a:xfrm>
          <a:prstGeom prst="straightConnector1">
            <a:avLst/>
          </a:prstGeom>
          <a:noFill/>
          <a:ln w="9525">
            <a:solidFill>
              <a:srgbClr val="00AC4E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60" name="Line 29">
            <a:extLst>
              <a:ext uri="{FF2B5EF4-FFF2-40B4-BE49-F238E27FC236}">
                <a16:creationId xmlns:a16="http://schemas.microsoft.com/office/drawing/2014/main" id="{43370EDA-6558-4318-A141-B3F67CEFF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588" y="1874838"/>
            <a:ext cx="410501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3200"/>
          </a:p>
        </p:txBody>
      </p:sp>
      <p:sp>
        <p:nvSpPr>
          <p:cNvPr id="30761" name="Line 29">
            <a:extLst>
              <a:ext uri="{FF2B5EF4-FFF2-40B4-BE49-F238E27FC236}">
                <a16:creationId xmlns:a16="http://schemas.microsoft.com/office/drawing/2014/main" id="{E2FF7F0B-3CDE-42A2-AA86-89F9ACB94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4838" y="1863300"/>
            <a:ext cx="1682750" cy="1387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3200"/>
          </a:p>
        </p:txBody>
      </p:sp>
      <p:cxnSp>
        <p:nvCxnSpPr>
          <p:cNvPr id="30762" name="Shape 941">
            <a:extLst>
              <a:ext uri="{FF2B5EF4-FFF2-40B4-BE49-F238E27FC236}">
                <a16:creationId xmlns:a16="http://schemas.microsoft.com/office/drawing/2014/main" id="{1A807AE9-F8FD-40B0-8E7A-67773198A0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057653" y="1268468"/>
            <a:ext cx="4762" cy="47307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63" name="Shape 940">
            <a:extLst>
              <a:ext uri="{FF2B5EF4-FFF2-40B4-BE49-F238E27FC236}">
                <a16:creationId xmlns:a16="http://schemas.microsoft.com/office/drawing/2014/main" id="{B30C8377-507B-4F63-908E-A0AA8FE57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245" y="804612"/>
            <a:ext cx="1677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25000"/>
              <a:buFont typeface="Roboto" charset="0"/>
              <a:buNone/>
            </a:pP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Nhà</a:t>
            </a:r>
            <a:r>
              <a:rPr lang="en-US" altLang="en-US" b="1" dirty="0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 khoa </a:t>
            </a:r>
            <a:r>
              <a:rPr lang="en-US" altLang="en-US" b="1" dirty="0" err="1">
                <a:solidFill>
                  <a:srgbClr val="FF0000"/>
                </a:solidFill>
                <a:latin typeface="Roboto" charset="0"/>
                <a:cs typeface="Roboto" charset="0"/>
                <a:sym typeface="Roboto" charset="0"/>
              </a:rPr>
              <a:t>học</a:t>
            </a:r>
            <a:endParaRPr lang="en-US" altLang="en-US" b="1" dirty="0">
              <a:solidFill>
                <a:srgbClr val="FF0000"/>
              </a:solidFill>
              <a:latin typeface="Roboto" charset="0"/>
              <a:cs typeface="Roboto" charset="0"/>
              <a:sym typeface="Roboto" charset="0"/>
            </a:endParaRPr>
          </a:p>
        </p:txBody>
      </p:sp>
      <p:sp>
        <p:nvSpPr>
          <p:cNvPr id="30764" name="Shape 922">
            <a:extLst>
              <a:ext uri="{FF2B5EF4-FFF2-40B4-BE49-F238E27FC236}">
                <a16:creationId xmlns:a16="http://schemas.microsoft.com/office/drawing/2014/main" id="{074B1EB0-0ED3-4240-8228-0D06C704E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566" y="1738314"/>
            <a:ext cx="288925" cy="288925"/>
          </a:xfrm>
          <a:prstGeom prst="flowChartConnector">
            <a:avLst/>
          </a:prstGeom>
          <a:solidFill>
            <a:srgbClr val="F6F6F6"/>
          </a:solidFill>
          <a:ln w="38100">
            <a:solidFill>
              <a:srgbClr val="666666"/>
            </a:solidFill>
            <a:miter lim="800000"/>
            <a:headEnd/>
            <a:tailEnd/>
          </a:ln>
        </p:spPr>
        <p:txBody>
          <a:bodyPr lIns="68575" tIns="34275" rIns="68575" bIns="34275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altLang="en-US" sz="2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65" name="Shape 933">
            <a:extLst>
              <a:ext uri="{FF2B5EF4-FFF2-40B4-BE49-F238E27FC236}">
                <a16:creationId xmlns:a16="http://schemas.microsoft.com/office/drawing/2014/main" id="{CAAA2DED-48F2-4BEC-850B-25ED3C414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089" y="2063751"/>
            <a:ext cx="2359089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Bài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báo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khoa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học</a:t>
            </a: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Bằng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phát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minh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sáng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chế</a:t>
            </a: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66" name="TextBox 119">
            <a:extLst>
              <a:ext uri="{FF2B5EF4-FFF2-40B4-BE49-F238E27FC236}">
                <a16:creationId xmlns:a16="http://schemas.microsoft.com/office/drawing/2014/main" id="{2091C294-23A7-4E75-A2DF-5EB8B79BA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2783" y="1220445"/>
            <a:ext cx="17556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Biết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khoa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học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chuyên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sâu</a:t>
            </a:r>
            <a:endParaRPr lang="en-US" altLang="en-US" sz="2000" dirty="0"/>
          </a:p>
        </p:txBody>
      </p:sp>
      <p:sp>
        <p:nvSpPr>
          <p:cNvPr id="30767" name="Shape 933">
            <a:extLst>
              <a:ext uri="{FF2B5EF4-FFF2-40B4-BE49-F238E27FC236}">
                <a16:creationId xmlns:a16="http://schemas.microsoft.com/office/drawing/2014/main" id="{0EDD8418-0BA9-46FC-88A1-87ECD563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7039" y="5088948"/>
            <a:ext cx="212248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75" rIns="68575" bIns="34275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Sản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phẩm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đại</a:t>
            </a: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chúng</a:t>
            </a:r>
            <a:endParaRPr lang="en-US" altLang="en-US" dirty="0">
              <a:solidFill>
                <a:srgbClr val="00AC4E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BF9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dirty="0">
                <a:solidFill>
                  <a:srgbClr val="00AC4E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Mass Product</a:t>
            </a:r>
          </a:p>
        </p:txBody>
      </p:sp>
    </p:spTree>
    <p:extLst>
      <p:ext uri="{BB962C8B-B14F-4D97-AF65-F5344CB8AC3E}">
        <p14:creationId xmlns:p14="http://schemas.microsoft.com/office/powerpoint/2010/main" val="186860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D6A9-BF46-48E0-87DD-B23FEA76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5E1E4C4-7FB3-445E-A353-59E3F3117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B9F52EC2-2CDB-4327-9FE3-8E2EA254C5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C6675E-809B-4E16-9614-4CD50FC4163E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pic>
        <p:nvPicPr>
          <p:cNvPr id="14341" name="Picture 2" descr="Image result">
            <a:extLst>
              <a:ext uri="{FF2B5EF4-FFF2-40B4-BE49-F238E27FC236}">
                <a16:creationId xmlns:a16="http://schemas.microsoft.com/office/drawing/2014/main" id="{9884E831-E708-4C8C-902E-B87A07ED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81" y="1641453"/>
            <a:ext cx="4374894" cy="427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4">
            <a:extLst>
              <a:ext uri="{FF2B5EF4-FFF2-40B4-BE49-F238E27FC236}">
                <a16:creationId xmlns:a16="http://schemas.microsoft.com/office/drawing/2014/main" id="{E5753E95-18EA-4E16-9737-8132A7253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487" y="411284"/>
            <a:ext cx="4252788" cy="14922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solidFill>
                  <a:srgbClr val="003366"/>
                </a:solidFill>
              </a:rPr>
              <a:t>Thấu</a:t>
            </a:r>
            <a:r>
              <a:rPr lang="en-US" altLang="en-US" sz="3200" dirty="0">
                <a:solidFill>
                  <a:srgbClr val="003366"/>
                </a:solidFill>
              </a:rPr>
              <a:t> </a:t>
            </a:r>
            <a:r>
              <a:rPr lang="en-US" altLang="en-US" sz="3200" dirty="0" err="1">
                <a:solidFill>
                  <a:srgbClr val="003366"/>
                </a:solidFill>
              </a:rPr>
              <a:t>hiểu</a:t>
            </a:r>
            <a:r>
              <a:rPr lang="en-US" altLang="en-US" sz="3200" dirty="0">
                <a:solidFill>
                  <a:srgbClr val="003366"/>
                </a:solidFill>
              </a:rPr>
              <a:t> </a:t>
            </a:r>
            <a:r>
              <a:rPr lang="en-US" altLang="en-US" sz="3200" dirty="0" err="1">
                <a:solidFill>
                  <a:srgbClr val="003366"/>
                </a:solidFill>
              </a:rPr>
              <a:t>nhu</a:t>
            </a:r>
            <a:r>
              <a:rPr lang="en-US" altLang="en-US" sz="3200" dirty="0">
                <a:solidFill>
                  <a:srgbClr val="003366"/>
                </a:solidFill>
              </a:rPr>
              <a:t> </a:t>
            </a:r>
            <a:r>
              <a:rPr lang="en-US" altLang="en-US" sz="3200" dirty="0" err="1">
                <a:solidFill>
                  <a:srgbClr val="003366"/>
                </a:solidFill>
              </a:rPr>
              <a:t>cầu</a:t>
            </a:r>
            <a:r>
              <a:rPr lang="en-US" altLang="en-US" sz="3200" dirty="0">
                <a:solidFill>
                  <a:srgbClr val="003366"/>
                </a:solidFill>
              </a:rPr>
              <a:t>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Xã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hội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cần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gì</a:t>
            </a:r>
            <a:r>
              <a:rPr lang="en-US" altLang="en-US" sz="1800" dirty="0">
                <a:solidFill>
                  <a:srgbClr val="003366"/>
                </a:solidFill>
              </a:rPr>
              <a:t>, </a:t>
            </a:r>
            <a:r>
              <a:rPr lang="en-US" altLang="en-US" sz="1800" dirty="0" err="1">
                <a:solidFill>
                  <a:srgbClr val="003366"/>
                </a:solidFill>
              </a:rPr>
              <a:t>bản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thân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cần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gì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Mục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đích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công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việc</a:t>
            </a:r>
            <a:r>
              <a:rPr lang="en-US" altLang="en-US" sz="1800" dirty="0">
                <a:solidFill>
                  <a:srgbClr val="003366"/>
                </a:solidFill>
              </a:rPr>
              <a:t>/</a:t>
            </a:r>
            <a:r>
              <a:rPr lang="en-US" altLang="en-US" sz="1800" dirty="0" err="1">
                <a:solidFill>
                  <a:srgbClr val="003366"/>
                </a:solidFill>
              </a:rPr>
              <a:t>sản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phẩm</a:t>
            </a:r>
            <a:endParaRPr lang="en-US" altLang="en-US" sz="1800" dirty="0">
              <a:solidFill>
                <a:srgbClr val="003366"/>
              </a:solidFill>
            </a:endParaRPr>
          </a:p>
        </p:txBody>
      </p:sp>
      <p:sp>
        <p:nvSpPr>
          <p:cNvPr id="14343" name="AutoShape 4">
            <a:extLst>
              <a:ext uri="{FF2B5EF4-FFF2-40B4-BE49-F238E27FC236}">
                <a16:creationId xmlns:a16="http://schemas.microsoft.com/office/drawing/2014/main" id="{C92693AE-AB0F-4D0F-9C83-3A94B60D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625" y="2061790"/>
            <a:ext cx="3667834" cy="17162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solidFill>
                  <a:schemeClr val="tx2"/>
                </a:solidFill>
                <a:ea typeface="+mj-ea"/>
              </a:rPr>
              <a:t>Định</a:t>
            </a:r>
            <a:r>
              <a:rPr lang="en-US" altLang="en-US" sz="3200" dirty="0">
                <a:solidFill>
                  <a:schemeClr val="tx2"/>
                </a:solidFill>
                <a:ea typeface="+mj-ea"/>
              </a:rPr>
              <a:t> </a:t>
            </a:r>
            <a:r>
              <a:rPr lang="en-US" altLang="en-US" sz="3200" dirty="0" err="1">
                <a:solidFill>
                  <a:schemeClr val="tx2"/>
                </a:solidFill>
                <a:ea typeface="+mj-ea"/>
              </a:rPr>
              <a:t>nghĩa</a:t>
            </a:r>
            <a:r>
              <a:rPr lang="en-US" altLang="en-US" sz="3200" dirty="0">
                <a:solidFill>
                  <a:schemeClr val="tx2"/>
                </a:solidFill>
                <a:ea typeface="+mj-ea"/>
              </a:rPr>
              <a:t> </a:t>
            </a:r>
            <a:r>
              <a:rPr lang="en-US" altLang="en-US" sz="3200" dirty="0" err="1">
                <a:solidFill>
                  <a:schemeClr val="tx2"/>
                </a:solidFill>
                <a:ea typeface="+mj-ea"/>
              </a:rPr>
              <a:t>vấn</a:t>
            </a:r>
            <a:r>
              <a:rPr lang="en-US" altLang="en-US" sz="3200" dirty="0">
                <a:solidFill>
                  <a:schemeClr val="tx2"/>
                </a:solidFill>
                <a:ea typeface="+mj-ea"/>
              </a:rPr>
              <a:t> </a:t>
            </a:r>
            <a:r>
              <a:rPr lang="en-US" altLang="en-US" sz="3200" dirty="0" err="1">
                <a:solidFill>
                  <a:schemeClr val="tx2"/>
                </a:solidFill>
                <a:ea typeface="+mj-ea"/>
              </a:rPr>
              <a:t>đề</a:t>
            </a:r>
            <a:r>
              <a:rPr lang="en-US" altLang="en-US" sz="3200" dirty="0">
                <a:solidFill>
                  <a:schemeClr val="tx2"/>
                </a:solidFill>
                <a:ea typeface="+mj-ea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Yêu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cầu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chức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năng</a:t>
            </a:r>
            <a:r>
              <a:rPr lang="en-US" altLang="en-US" sz="1800" dirty="0">
                <a:solidFill>
                  <a:srgbClr val="003366"/>
                </a:solidFill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3366"/>
                </a:solidFill>
              </a:rPr>
              <a:t>phi </a:t>
            </a:r>
            <a:r>
              <a:rPr lang="en-US" altLang="en-US" sz="1800" dirty="0" err="1">
                <a:solidFill>
                  <a:srgbClr val="003366"/>
                </a:solidFill>
              </a:rPr>
              <a:t>chức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năng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của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sản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phẩm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Đầu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vào</a:t>
            </a:r>
            <a:r>
              <a:rPr lang="en-US" altLang="en-US" sz="1800" dirty="0">
                <a:solidFill>
                  <a:srgbClr val="003366"/>
                </a:solidFill>
              </a:rPr>
              <a:t>, </a:t>
            </a:r>
            <a:r>
              <a:rPr lang="en-US" altLang="en-US" sz="1800" dirty="0" err="1">
                <a:solidFill>
                  <a:srgbClr val="003366"/>
                </a:solidFill>
              </a:rPr>
              <a:t>đầu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ra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của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một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bài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toán</a:t>
            </a:r>
            <a:endParaRPr lang="en-US" altLang="en-US" sz="1800" dirty="0">
              <a:solidFill>
                <a:srgbClr val="003366"/>
              </a:solidFill>
            </a:endParaRPr>
          </a:p>
        </p:txBody>
      </p:sp>
      <p:sp>
        <p:nvSpPr>
          <p:cNvPr id="14344" name="AutoShape 4">
            <a:extLst>
              <a:ext uri="{FF2B5EF4-FFF2-40B4-BE49-F238E27FC236}">
                <a16:creationId xmlns:a16="http://schemas.microsoft.com/office/drawing/2014/main" id="{4D67E85F-5C6F-410F-BBA9-CFE4A375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033" y="4106272"/>
            <a:ext cx="4474224" cy="237298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003366"/>
                </a:solidFill>
              </a:rPr>
              <a:t>Phát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sinh</a:t>
            </a:r>
            <a:r>
              <a:rPr lang="en-US" altLang="en-US" sz="2800" dirty="0">
                <a:solidFill>
                  <a:srgbClr val="003366"/>
                </a:solidFill>
              </a:rPr>
              <a:t> ý </a:t>
            </a:r>
            <a:r>
              <a:rPr lang="en-US" altLang="en-US" sz="2800" dirty="0" err="1">
                <a:solidFill>
                  <a:srgbClr val="003366"/>
                </a:solidFill>
              </a:rPr>
              <a:t>tưởng</a:t>
            </a:r>
            <a:r>
              <a:rPr lang="en-US" altLang="en-US" sz="2800" dirty="0">
                <a:solidFill>
                  <a:srgbClr val="003366"/>
                </a:solidFill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Giải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pháp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cụ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thể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cho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từng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thành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phần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Tìm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hiểu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một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vấn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đề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khoa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học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mới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Tìm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hiểu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công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nghệ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mới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Tìm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hiểu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thuật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toán</a:t>
            </a:r>
            <a:r>
              <a:rPr lang="en-US" altLang="en-US" sz="1800" dirty="0">
                <a:solidFill>
                  <a:srgbClr val="003366"/>
                </a:solidFill>
              </a:rPr>
              <a:t>, </a:t>
            </a:r>
            <a:r>
              <a:rPr lang="en-US" altLang="en-US" sz="1800" dirty="0" err="1">
                <a:solidFill>
                  <a:srgbClr val="003366"/>
                </a:solidFill>
              </a:rPr>
              <a:t>công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thức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toán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mới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Tìm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hiểu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sản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phẩm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đã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có</a:t>
            </a:r>
            <a:endParaRPr lang="en-US" altLang="en-US" sz="1800" dirty="0">
              <a:solidFill>
                <a:srgbClr val="003366"/>
              </a:solidFill>
            </a:endParaRPr>
          </a:p>
        </p:txBody>
      </p:sp>
      <p:sp>
        <p:nvSpPr>
          <p:cNvPr id="14345" name="AutoShape 4">
            <a:extLst>
              <a:ext uri="{FF2B5EF4-FFF2-40B4-BE49-F238E27FC236}">
                <a16:creationId xmlns:a16="http://schemas.microsoft.com/office/drawing/2014/main" id="{B3243727-4DE5-42B8-A60A-2587F094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3" y="4744547"/>
            <a:ext cx="4134284" cy="173470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003366"/>
                </a:solidFill>
              </a:rPr>
              <a:t>Xây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dựng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sản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phẩm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thử</a:t>
            </a:r>
            <a:r>
              <a:rPr lang="en-US" altLang="en-US" sz="2800" dirty="0">
                <a:solidFill>
                  <a:srgbClr val="003366"/>
                </a:solidFill>
              </a:rPr>
              <a:t>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Công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nghệ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gì</a:t>
            </a:r>
            <a:endParaRPr lang="en-US" altLang="en-US" sz="1800" dirty="0">
              <a:solidFill>
                <a:srgbClr val="003366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3366"/>
              </a:solidFill>
            </a:endParaRPr>
          </a:p>
        </p:txBody>
      </p:sp>
      <p:sp>
        <p:nvSpPr>
          <p:cNvPr id="14346" name="AutoShape 4">
            <a:extLst>
              <a:ext uri="{FF2B5EF4-FFF2-40B4-BE49-F238E27FC236}">
                <a16:creationId xmlns:a16="http://schemas.microsoft.com/office/drawing/2014/main" id="{8F74D272-2D1E-4758-8A17-A0FED0EBB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58" y="1933100"/>
            <a:ext cx="3226634" cy="161845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003366"/>
                </a:solidFill>
              </a:rPr>
              <a:t>Kiểm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tra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sản</a:t>
            </a:r>
            <a:r>
              <a:rPr lang="en-US" altLang="en-US" sz="2800" dirty="0">
                <a:solidFill>
                  <a:srgbClr val="003366"/>
                </a:solidFill>
              </a:rPr>
              <a:t> </a:t>
            </a:r>
            <a:r>
              <a:rPr lang="en-US" altLang="en-US" sz="2800" dirty="0" err="1">
                <a:solidFill>
                  <a:srgbClr val="003366"/>
                </a:solidFill>
              </a:rPr>
              <a:t>phẩm</a:t>
            </a:r>
            <a:r>
              <a:rPr lang="en-US" altLang="en-US" sz="2800" dirty="0">
                <a:solidFill>
                  <a:srgbClr val="003366"/>
                </a:solidFill>
              </a:rPr>
              <a:t>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3366"/>
                </a:solidFill>
              </a:rPr>
              <a:t>So </a:t>
            </a:r>
            <a:r>
              <a:rPr lang="en-US" altLang="en-US" sz="1800" dirty="0" err="1">
                <a:solidFill>
                  <a:srgbClr val="003366"/>
                </a:solidFill>
              </a:rPr>
              <a:t>sánh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với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yêu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cầu</a:t>
            </a:r>
            <a:r>
              <a:rPr lang="en-US" altLang="en-US" sz="1800" dirty="0">
                <a:solidFill>
                  <a:srgbClr val="003366"/>
                </a:solidFill>
              </a:rPr>
              <a:t>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3366"/>
                </a:solidFill>
              </a:rPr>
              <a:t>mục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đích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đặt</a:t>
            </a:r>
            <a:r>
              <a:rPr lang="en-US" altLang="en-US" sz="1800" dirty="0">
                <a:solidFill>
                  <a:srgbClr val="003366"/>
                </a:solidFill>
              </a:rPr>
              <a:t> </a:t>
            </a:r>
            <a:r>
              <a:rPr lang="en-US" altLang="en-US" sz="1800" dirty="0" err="1">
                <a:solidFill>
                  <a:srgbClr val="003366"/>
                </a:solidFill>
              </a:rPr>
              <a:t>ra</a:t>
            </a:r>
            <a:endParaRPr lang="en-US" altLang="en-US" sz="18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4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AEF9-F796-4610-9B75-F5E51BC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Creativity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2FAC8B-7F9F-4F70-A293-2A567A246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process of having original ideas that have value </a:t>
            </a:r>
          </a:p>
          <a:p>
            <a:r>
              <a:rPr lang="en-US" altLang="en-US"/>
              <a:t>More often comes about through the interaction of different disciplinary ways of seeing things.</a:t>
            </a: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F2BDBBD1-CCAF-4D02-BC01-294AA14948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fld id="{9B9317FC-A9F8-4208-AA8C-64D5448B21A2}" type="slidenum">
              <a:rPr lang="en-US" altLang="en-US" sz="1000"/>
              <a:pPr/>
              <a:t>44</a:t>
            </a:fld>
            <a:endParaRPr lang="en-US" altLang="en-US" sz="1400"/>
          </a:p>
        </p:txBody>
      </p:sp>
      <p:pic>
        <p:nvPicPr>
          <p:cNvPr id="13317" name="Picture 2" descr="Image result for ken robinson">
            <a:extLst>
              <a:ext uri="{FF2B5EF4-FFF2-40B4-BE49-F238E27FC236}">
                <a16:creationId xmlns:a16="http://schemas.microsoft.com/office/drawing/2014/main" id="{54739878-1247-411E-A2CA-ECFD1313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636839"/>
            <a:ext cx="70199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4">
            <a:extLst>
              <a:ext uri="{FF2B5EF4-FFF2-40B4-BE49-F238E27FC236}">
                <a16:creationId xmlns:a16="http://schemas.microsoft.com/office/drawing/2014/main" id="{C55CCF27-E235-4532-8A27-40A9F5EB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9" y="6550026"/>
            <a:ext cx="3671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1400"/>
              <a:t>Do schools kill creativity - TED2006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2B1E-2902-468C-A502-4229D0EC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2771" name="Content Placeholder 4">
            <a:extLst>
              <a:ext uri="{FF2B5EF4-FFF2-40B4-BE49-F238E27FC236}">
                <a16:creationId xmlns:a16="http://schemas.microsoft.com/office/drawing/2014/main" id="{F3DB3073-D48B-477B-924D-5855177B87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522289"/>
            <a:ext cx="9144000" cy="6091237"/>
          </a:xfrm>
        </p:spPr>
      </p:pic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11DA52FB-8049-4213-B5B0-EE102DC7D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EAF2C1-12FD-40A9-8FA2-E4F522E2129C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r>
              <a:rPr lang="en-US" altLang="en-US" sz="1000">
                <a:latin typeface="Arial Black" panose="020B0A04020102020204" pitchFamily="34" charset="0"/>
              </a:rPr>
              <a:t>/Chapter1</a:t>
            </a:r>
            <a:endParaRPr lang="en-US" altLang="en-US" sz="1400">
              <a:latin typeface="Arial Black" panose="020B0A04020102020204" pitchFamily="34" charset="0"/>
            </a:endParaRP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60644B0B-8A25-48BD-98BE-7F824010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6" y="692151"/>
            <a:ext cx="6289675" cy="70802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0000"/>
                </a:solidFill>
              </a:rPr>
              <a:t>Làm thế nào để học nhanh</a:t>
            </a:r>
            <a:endParaRPr lang="en-US" altLang="en-US" sz="400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ADED3A83-BD0A-4E16-9B87-D9E68E4EB38D}"/>
              </a:ext>
            </a:extLst>
          </p:cNvPr>
          <p:cNvSpPr>
            <a:spLocks noChangeArrowheads="1"/>
          </p:cNvSpPr>
          <p:nvPr/>
        </p:nvSpPr>
        <p:spPr bwMode="auto">
          <a:xfrm rot="19722288">
            <a:off x="4237039" y="2328863"/>
            <a:ext cx="1468437" cy="46196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Đọc sách</a:t>
            </a:r>
            <a:endParaRPr lang="en-US" altLang="en-US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DB7F7E36-0134-4216-AC61-449C2D1D9E16}"/>
              </a:ext>
            </a:extLst>
          </p:cNvPr>
          <p:cNvSpPr>
            <a:spLocks noChangeArrowheads="1"/>
          </p:cNvSpPr>
          <p:nvPr/>
        </p:nvSpPr>
        <p:spPr bwMode="auto">
          <a:xfrm rot="20179497">
            <a:off x="4241801" y="2941639"/>
            <a:ext cx="1774825" cy="46037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Đến trường</a:t>
            </a:r>
            <a:endParaRPr lang="en-US" altLang="en-US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37124593-B48D-4605-9C46-00AE4F7CE809}"/>
              </a:ext>
            </a:extLst>
          </p:cNvPr>
          <p:cNvSpPr>
            <a:spLocks noChangeArrowheads="1"/>
          </p:cNvSpPr>
          <p:nvPr/>
        </p:nvSpPr>
        <p:spPr bwMode="auto">
          <a:xfrm rot="20179497">
            <a:off x="5062538" y="3336926"/>
            <a:ext cx="2665412" cy="461963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Người hướng dẫn</a:t>
            </a:r>
            <a:endParaRPr lang="en-US" altLang="en-US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4FBEB9FF-6077-43B0-996C-6258B0974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76" y="4864100"/>
            <a:ext cx="2335213" cy="4000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Học thông qua làm</a:t>
            </a:r>
            <a:endParaRPr lang="en-US" altLang="en-US" sz="200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2CA40B3A-9C1C-4499-B5AE-77C92896B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914" y="5438776"/>
            <a:ext cx="2960687" cy="461963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Làm với rủi ro cao</a:t>
            </a:r>
            <a:endParaRPr lang="en-US" altLang="en-US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9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6CBD-7C17-428D-A3EB-64CA620B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E5E1D5B9-8982-4372-A833-859A0B2C79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5DED068E-BAE9-4399-838C-A8DB4BC6F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C694F8-7789-4A28-BEA6-D599FB96AEEA}" type="slidenum">
              <a:rPr lang="en-US" altLang="en-US" sz="100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>
              <a:latin typeface="Arial Black" panose="020B0A04020102020204" pitchFamily="34" charset="0"/>
            </a:endParaRPr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96B5876E-1D84-4FC2-8445-0E799B1E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0"/>
            <a:ext cx="7251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F029A-8E73-4028-ACEA-BC6DBA4F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BF040-55BC-4483-944B-B2469E2C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FD4FF-11A6-4C40-8A66-CC347828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8B963E-7A4F-4A4B-AADE-2BDB820E0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2062842"/>
            <a:ext cx="11853182" cy="4067175"/>
          </a:xfrm>
        </p:spPr>
        <p:txBody>
          <a:bodyPr>
            <a:normAutofit/>
          </a:bodyPr>
          <a:lstStyle/>
          <a:p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kỹ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 hay 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kiểu</a:t>
            </a:r>
            <a:r>
              <a:rPr lang="en-US" sz="2800" dirty="0"/>
              <a:t> </a:t>
            </a:r>
            <a:r>
              <a:rPr lang="en-US" sz="2800" dirty="0" err="1"/>
              <a:t>thử</a:t>
            </a:r>
            <a:r>
              <a:rPr lang="en-US" sz="2800" dirty="0"/>
              <a:t> </a:t>
            </a:r>
            <a:r>
              <a:rPr lang="en-US" sz="2800" dirty="0" err="1"/>
              <a:t>sai</a:t>
            </a:r>
            <a:endParaRPr lang="en-US" sz="2800" dirty="0"/>
          </a:p>
          <a:p>
            <a:r>
              <a:rPr lang="en-US" sz="2800" dirty="0" err="1"/>
              <a:t>Xuất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endParaRPr lang="en-US" sz="2800" dirty="0"/>
          </a:p>
          <a:p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bỏ</a:t>
            </a:r>
            <a:r>
              <a:rPr lang="en-US" sz="2800" dirty="0"/>
              <a:t> </a:t>
            </a:r>
            <a:r>
              <a:rPr lang="en-US" sz="2800" dirty="0" err="1"/>
              <a:t>cuộc</a:t>
            </a:r>
            <a:endParaRPr lang="en-US" sz="2800" dirty="0"/>
          </a:p>
          <a:p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đích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h</a:t>
            </a:r>
            <a:r>
              <a:rPr lang="vi-VN" sz="2800" dirty="0"/>
              <a:t>ư</a:t>
            </a:r>
            <a:r>
              <a:rPr lang="en-US" sz="2800" dirty="0" err="1"/>
              <a:t>ởng</a:t>
            </a:r>
            <a:r>
              <a:rPr lang="en-US" sz="2800" dirty="0"/>
              <a:t> </a:t>
            </a:r>
            <a:r>
              <a:rPr lang="en-US" sz="2800" dirty="0" err="1"/>
              <a:t>rất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endParaRPr lang="en-US" sz="2800" dirty="0"/>
          </a:p>
          <a:p>
            <a:r>
              <a:rPr lang="en-US" sz="2800" dirty="0" err="1"/>
              <a:t>Tâm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,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h</a:t>
            </a:r>
            <a:r>
              <a:rPr lang="vi-VN" sz="2800" dirty="0"/>
              <a:t>ư</a:t>
            </a:r>
            <a:r>
              <a:rPr lang="en-US" sz="2800" dirty="0" err="1"/>
              <a:t>ởng</a:t>
            </a:r>
            <a:r>
              <a:rPr lang="en-US" sz="2800" dirty="0"/>
              <a:t> </a:t>
            </a:r>
            <a:r>
              <a:rPr lang="en-US" sz="2800" dirty="0" err="1"/>
              <a:t>rất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endParaRPr lang="en-US" sz="2800" dirty="0"/>
          </a:p>
          <a:p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giáo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tinh</a:t>
            </a:r>
            <a:r>
              <a:rPr lang="en-US" sz="2800" dirty="0"/>
              <a:t> </a:t>
            </a:r>
            <a:r>
              <a:rPr lang="en-US" sz="2800" dirty="0" err="1"/>
              <a:t>thần</a:t>
            </a:r>
            <a:endParaRPr lang="en-US" sz="2800" dirty="0"/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kiện</a:t>
            </a:r>
            <a:r>
              <a:rPr lang="en-US" sz="2800" dirty="0"/>
              <a:t>/ c</a:t>
            </a:r>
            <a:r>
              <a:rPr lang="vi-VN" sz="2800" dirty="0"/>
              <a:t>ơ</a:t>
            </a:r>
            <a:r>
              <a:rPr lang="en-US" sz="2800" dirty="0"/>
              <a:t> </a:t>
            </a:r>
            <a:r>
              <a:rPr lang="en-US" sz="2800" dirty="0" err="1"/>
              <a:t>sở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chất</a:t>
            </a:r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EE6B78-F60B-4FD1-A5BA-D2F8DE05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ra</a:t>
            </a:r>
          </a:p>
        </p:txBody>
      </p:sp>
    </p:spTree>
    <p:extLst>
      <p:ext uri="{BB962C8B-B14F-4D97-AF65-F5344CB8AC3E}">
        <p14:creationId xmlns:p14="http://schemas.microsoft.com/office/powerpoint/2010/main" val="4917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C02F2-06AA-4286-8A47-C77D8D2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4FE21-2A27-48A5-AC39-FC30502D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C8CB-091F-473F-B1E9-278F5150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C5A10-9774-467E-AFFC-D387E74D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94B6D4-A156-42E0-B1C4-80C7BAA1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60" y="3191875"/>
            <a:ext cx="10693854" cy="754842"/>
          </a:xfrm>
        </p:spPr>
        <p:txBody>
          <a:bodyPr/>
          <a:lstStyle/>
          <a:p>
            <a:pPr algn="ctr"/>
            <a:r>
              <a:rPr lang="en-US" sz="6400" dirty="0" err="1"/>
              <a:t>Cảm</a:t>
            </a:r>
            <a:r>
              <a:rPr lang="en-US" sz="6400" dirty="0"/>
              <a:t> </a:t>
            </a:r>
            <a:r>
              <a:rPr lang="vi-VN" sz="6400" dirty="0"/>
              <a:t>ơ</a:t>
            </a:r>
            <a:r>
              <a:rPr lang="en-US" sz="6400" dirty="0"/>
              <a:t>n </a:t>
            </a:r>
            <a:r>
              <a:rPr lang="en-US" sz="6400" dirty="0" err="1"/>
              <a:t>đã</a:t>
            </a:r>
            <a:r>
              <a:rPr lang="en-US" sz="6400" dirty="0"/>
              <a:t> </a:t>
            </a:r>
            <a:r>
              <a:rPr lang="en-US" sz="6400" dirty="0" err="1"/>
              <a:t>chú</a:t>
            </a:r>
            <a:r>
              <a:rPr lang="en-US" sz="6400" dirty="0"/>
              <a:t> ý </a:t>
            </a:r>
            <a:r>
              <a:rPr lang="en-US" sz="6400" dirty="0" err="1"/>
              <a:t>lắng</a:t>
            </a:r>
            <a:r>
              <a:rPr lang="en-US" sz="6400" dirty="0"/>
              <a:t> </a:t>
            </a:r>
            <a:r>
              <a:rPr lang="en-US" sz="6400" dirty="0" err="1"/>
              <a:t>nghe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8478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1A89F-BBA9-4932-A2F2-0EA07E85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61193-5916-4439-8851-0F92854E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4F9BB-2885-44FA-9421-524FE7F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98EF72-C31A-4999-85DD-9F150A3B1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513" y="1213942"/>
            <a:ext cx="5072743" cy="4916076"/>
          </a:xfrm>
        </p:spPr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mù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smartphone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7D0F36-7290-4470-8592-CDB6AF37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93C7-BB53-40CA-8329-90644EE038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13" y="2496359"/>
            <a:ext cx="5745891" cy="322511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57D3E-1177-4E4B-A106-9D57C5B7B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4" y="2014219"/>
            <a:ext cx="5480566" cy="3624891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0905328-3F31-47FC-8260-0E058340F72E}"/>
              </a:ext>
            </a:extLst>
          </p:cNvPr>
          <p:cNvSpPr txBox="1">
            <a:spLocks/>
          </p:cNvSpPr>
          <p:nvPr/>
        </p:nvSpPr>
        <p:spPr>
          <a:xfrm>
            <a:off x="338251" y="1337720"/>
            <a:ext cx="5480566" cy="49160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SzPct val="10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rgbClr val="00B0F0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lăn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tàn</a:t>
            </a:r>
            <a:r>
              <a:rPr lang="en-US" dirty="0"/>
              <a:t> </a:t>
            </a:r>
            <a:r>
              <a:rPr lang="en-US" dirty="0" err="1"/>
              <a:t>tật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22539-06EB-430A-A40D-608AA997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492D1-01A0-4451-A2C5-D7A01F34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7718" y="5884495"/>
            <a:ext cx="1025524" cy="180976"/>
          </a:xfrm>
        </p:spPr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1FF30B-38E8-4F10-910B-BEE2732F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 quality monitoring system for environment and STEM education - </a:t>
            </a:r>
            <a:r>
              <a:rPr lang="en-US" dirty="0" err="1"/>
              <a:t>AirSENSE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5B7329-6B03-4B97-9D38-B4CC50654C14}"/>
              </a:ext>
            </a:extLst>
          </p:cNvPr>
          <p:cNvSpPr txBox="1">
            <a:spLocks/>
          </p:cNvSpPr>
          <p:nvPr/>
        </p:nvSpPr>
        <p:spPr>
          <a:xfrm>
            <a:off x="1880507" y="628424"/>
            <a:ext cx="706755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Shape 865">
            <a:extLst>
              <a:ext uri="{FF2B5EF4-FFF2-40B4-BE49-F238E27FC236}">
                <a16:creationId xmlns:a16="http://schemas.microsoft.com/office/drawing/2014/main" id="{572A3954-FAD3-4B48-B39E-42D89A2B9F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5031" y="1769685"/>
            <a:ext cx="1327645" cy="103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67">
            <a:extLst>
              <a:ext uri="{FF2B5EF4-FFF2-40B4-BE49-F238E27FC236}">
                <a16:creationId xmlns:a16="http://schemas.microsoft.com/office/drawing/2014/main" id="{3645ADDE-7CAD-493C-B510-A9050FD8AE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478" y="4724435"/>
            <a:ext cx="833100" cy="4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68" descr="http://media.tinmoitruong.vn/public/media/media/thumb/05-2013/%C3%94_nhi%E1%BB%85m_kh%C3%B4ng_kh%C3%AD_%E1%BB%9F_c%C3%A1c_khu_c%C3%B4ng_nghi%E1%BB%87p_%C4%90%E1%BB%93ng_Nai.jpeg">
            <a:extLst>
              <a:ext uri="{FF2B5EF4-FFF2-40B4-BE49-F238E27FC236}">
                <a16:creationId xmlns:a16="http://schemas.microsoft.com/office/drawing/2014/main" id="{D7E3D099-C26C-47EE-AAB7-AE27CA059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040" y="1509332"/>
            <a:ext cx="1820416" cy="101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69">
            <a:extLst>
              <a:ext uri="{FF2B5EF4-FFF2-40B4-BE49-F238E27FC236}">
                <a16:creationId xmlns:a16="http://schemas.microsoft.com/office/drawing/2014/main" id="{54A0805A-9A97-48B8-B302-041EB2C7620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124" y="3006427"/>
            <a:ext cx="1366672" cy="1107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72">
            <a:extLst>
              <a:ext uri="{FF2B5EF4-FFF2-40B4-BE49-F238E27FC236}">
                <a16:creationId xmlns:a16="http://schemas.microsoft.com/office/drawing/2014/main" id="{046AAB6D-C2F1-4D06-8199-C63C99E70BDF}"/>
              </a:ext>
            </a:extLst>
          </p:cNvPr>
          <p:cNvSpPr txBox="1"/>
          <p:nvPr/>
        </p:nvSpPr>
        <p:spPr>
          <a:xfrm rot="5400000">
            <a:off x="52111" y="4392653"/>
            <a:ext cx="1032598" cy="5054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----</a:t>
            </a:r>
          </a:p>
        </p:txBody>
      </p:sp>
      <p:cxnSp>
        <p:nvCxnSpPr>
          <p:cNvPr id="14" name="Shape 873">
            <a:extLst>
              <a:ext uri="{FF2B5EF4-FFF2-40B4-BE49-F238E27FC236}">
                <a16:creationId xmlns:a16="http://schemas.microsoft.com/office/drawing/2014/main" id="{8608FDB0-614B-4A7C-976C-F75AFA18833B}"/>
              </a:ext>
            </a:extLst>
          </p:cNvPr>
          <p:cNvCxnSpPr>
            <a:endCxn id="12" idx="0"/>
          </p:cNvCxnSpPr>
          <p:nvPr/>
        </p:nvCxnSpPr>
        <p:spPr>
          <a:xfrm>
            <a:off x="417723" y="2745428"/>
            <a:ext cx="403737" cy="260999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5" name="Shape 874">
            <a:extLst>
              <a:ext uri="{FF2B5EF4-FFF2-40B4-BE49-F238E27FC236}">
                <a16:creationId xmlns:a16="http://schemas.microsoft.com/office/drawing/2014/main" id="{F98DAAE2-794C-4B3C-8668-FEE5033D6624}"/>
              </a:ext>
            </a:extLst>
          </p:cNvPr>
          <p:cNvCxnSpPr/>
          <p:nvPr/>
        </p:nvCxnSpPr>
        <p:spPr>
          <a:xfrm>
            <a:off x="956499" y="3001528"/>
            <a:ext cx="1042964" cy="925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" name="Shape 876">
            <a:extLst>
              <a:ext uri="{FF2B5EF4-FFF2-40B4-BE49-F238E27FC236}">
                <a16:creationId xmlns:a16="http://schemas.microsoft.com/office/drawing/2014/main" id="{12399B33-85F7-4A60-A0FE-CC7B97EEEDB1}"/>
              </a:ext>
            </a:extLst>
          </p:cNvPr>
          <p:cNvCxnSpPr/>
          <p:nvPr/>
        </p:nvCxnSpPr>
        <p:spPr>
          <a:xfrm>
            <a:off x="1994456" y="3001528"/>
            <a:ext cx="1019443" cy="617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" name="Shape 877">
            <a:extLst>
              <a:ext uri="{FF2B5EF4-FFF2-40B4-BE49-F238E27FC236}">
                <a16:creationId xmlns:a16="http://schemas.microsoft.com/office/drawing/2014/main" id="{40691D3E-E457-4D4F-B4FB-E9920FF2B8CB}"/>
              </a:ext>
            </a:extLst>
          </p:cNvPr>
          <p:cNvCxnSpPr/>
          <p:nvPr/>
        </p:nvCxnSpPr>
        <p:spPr>
          <a:xfrm>
            <a:off x="1016678" y="5350261"/>
            <a:ext cx="1108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" name="Shape 878">
            <a:extLst>
              <a:ext uri="{FF2B5EF4-FFF2-40B4-BE49-F238E27FC236}">
                <a16:creationId xmlns:a16="http://schemas.microsoft.com/office/drawing/2014/main" id="{68D93DA5-D65F-4E96-8E8D-A86641EC1039}"/>
              </a:ext>
            </a:extLst>
          </p:cNvPr>
          <p:cNvCxnSpPr/>
          <p:nvPr/>
        </p:nvCxnSpPr>
        <p:spPr>
          <a:xfrm rot="10800000" flipH="1">
            <a:off x="2124825" y="4414960"/>
            <a:ext cx="889072" cy="9353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9" name="Shape 879">
            <a:extLst>
              <a:ext uri="{FF2B5EF4-FFF2-40B4-BE49-F238E27FC236}">
                <a16:creationId xmlns:a16="http://schemas.microsoft.com/office/drawing/2014/main" id="{0CBDC69C-9026-4DED-A7DA-BCDEC1B45D63}"/>
              </a:ext>
            </a:extLst>
          </p:cNvPr>
          <p:cNvCxnSpPr/>
          <p:nvPr/>
        </p:nvCxnSpPr>
        <p:spPr>
          <a:xfrm>
            <a:off x="4264899" y="3976356"/>
            <a:ext cx="924861" cy="2184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0" name="Shape 880">
            <a:extLst>
              <a:ext uri="{FF2B5EF4-FFF2-40B4-BE49-F238E27FC236}">
                <a16:creationId xmlns:a16="http://schemas.microsoft.com/office/drawing/2014/main" id="{131A7EC6-1E02-459A-B659-F032D9F80950}"/>
              </a:ext>
            </a:extLst>
          </p:cNvPr>
          <p:cNvCxnSpPr/>
          <p:nvPr/>
        </p:nvCxnSpPr>
        <p:spPr>
          <a:xfrm rot="10800000">
            <a:off x="5978842" y="2738390"/>
            <a:ext cx="0" cy="57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1" name="Shape 881">
            <a:extLst>
              <a:ext uri="{FF2B5EF4-FFF2-40B4-BE49-F238E27FC236}">
                <a16:creationId xmlns:a16="http://schemas.microsoft.com/office/drawing/2014/main" id="{DE142584-CCE5-4E99-8933-C32CFAD7F4F2}"/>
              </a:ext>
            </a:extLst>
          </p:cNvPr>
          <p:cNvCxnSpPr/>
          <p:nvPr/>
        </p:nvCxnSpPr>
        <p:spPr>
          <a:xfrm>
            <a:off x="5985067" y="4130153"/>
            <a:ext cx="6900" cy="518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Shape 882">
            <a:extLst>
              <a:ext uri="{FF2B5EF4-FFF2-40B4-BE49-F238E27FC236}">
                <a16:creationId xmlns:a16="http://schemas.microsoft.com/office/drawing/2014/main" id="{954D9AE7-B26A-4AC9-AB6E-15C51130A78D}"/>
              </a:ext>
            </a:extLst>
          </p:cNvPr>
          <p:cNvSpPr txBox="1"/>
          <p:nvPr/>
        </p:nvSpPr>
        <p:spPr>
          <a:xfrm>
            <a:off x="6001360" y="2920782"/>
            <a:ext cx="1022400" cy="21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3G/Wifi</a:t>
            </a:r>
          </a:p>
        </p:txBody>
      </p:sp>
      <p:sp>
        <p:nvSpPr>
          <p:cNvPr id="23" name="Shape 883">
            <a:extLst>
              <a:ext uri="{FF2B5EF4-FFF2-40B4-BE49-F238E27FC236}">
                <a16:creationId xmlns:a16="http://schemas.microsoft.com/office/drawing/2014/main" id="{F3DCC67C-DB21-4125-87B3-B15E46D268AC}"/>
              </a:ext>
            </a:extLst>
          </p:cNvPr>
          <p:cNvSpPr txBox="1"/>
          <p:nvPr/>
        </p:nvSpPr>
        <p:spPr>
          <a:xfrm>
            <a:off x="4165867" y="3686091"/>
            <a:ext cx="1098600" cy="194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</a:t>
            </a:r>
          </a:p>
        </p:txBody>
      </p:sp>
      <p:sp>
        <p:nvSpPr>
          <p:cNvPr id="24" name="Shape 884">
            <a:extLst>
              <a:ext uri="{FF2B5EF4-FFF2-40B4-BE49-F238E27FC236}">
                <a16:creationId xmlns:a16="http://schemas.microsoft.com/office/drawing/2014/main" id="{EC9EECB0-B64F-46D5-BF17-0463F1D6079B}"/>
              </a:ext>
            </a:extLst>
          </p:cNvPr>
          <p:cNvSpPr txBox="1"/>
          <p:nvPr/>
        </p:nvSpPr>
        <p:spPr>
          <a:xfrm>
            <a:off x="5993374" y="4359515"/>
            <a:ext cx="1098600" cy="21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</a:t>
            </a:r>
          </a:p>
        </p:txBody>
      </p:sp>
      <p:sp>
        <p:nvSpPr>
          <p:cNvPr id="25" name="Shape 885">
            <a:extLst>
              <a:ext uri="{FF2B5EF4-FFF2-40B4-BE49-F238E27FC236}">
                <a16:creationId xmlns:a16="http://schemas.microsoft.com/office/drawing/2014/main" id="{BED4FAA8-302E-427C-90EA-63A76A9999E8}"/>
              </a:ext>
            </a:extLst>
          </p:cNvPr>
          <p:cNvSpPr txBox="1"/>
          <p:nvPr/>
        </p:nvSpPr>
        <p:spPr>
          <a:xfrm>
            <a:off x="5656478" y="3600588"/>
            <a:ext cx="1531500" cy="2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</a:t>
            </a:r>
          </a:p>
        </p:txBody>
      </p:sp>
      <p:pic>
        <p:nvPicPr>
          <p:cNvPr id="26" name="Shape 886">
            <a:extLst>
              <a:ext uri="{FF2B5EF4-FFF2-40B4-BE49-F238E27FC236}">
                <a16:creationId xmlns:a16="http://schemas.microsoft.com/office/drawing/2014/main" id="{48FDC221-EC84-4F97-A346-AF0FD882A9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6639" y="2596235"/>
            <a:ext cx="932398" cy="42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888">
            <a:extLst>
              <a:ext uri="{FF2B5EF4-FFF2-40B4-BE49-F238E27FC236}">
                <a16:creationId xmlns:a16="http://schemas.microsoft.com/office/drawing/2014/main" id="{F247315B-D21A-48A0-A1BA-B5F35333F5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6650" y="4896347"/>
            <a:ext cx="932398" cy="42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893">
            <a:extLst>
              <a:ext uri="{FF2B5EF4-FFF2-40B4-BE49-F238E27FC236}">
                <a16:creationId xmlns:a16="http://schemas.microsoft.com/office/drawing/2014/main" id="{7AF40366-FFFD-4F8E-8A60-BE60EE1164F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6299" y="3340015"/>
            <a:ext cx="1026199" cy="89268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894">
            <a:extLst>
              <a:ext uri="{FF2B5EF4-FFF2-40B4-BE49-F238E27FC236}">
                <a16:creationId xmlns:a16="http://schemas.microsoft.com/office/drawing/2014/main" id="{1A2859F1-ADD2-4581-8582-6D2C6FEB31BE}"/>
              </a:ext>
            </a:extLst>
          </p:cNvPr>
          <p:cNvSpPr txBox="1"/>
          <p:nvPr/>
        </p:nvSpPr>
        <p:spPr>
          <a:xfrm>
            <a:off x="3242499" y="4232699"/>
            <a:ext cx="1022399" cy="42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Gateway</a:t>
            </a:r>
          </a:p>
        </p:txBody>
      </p:sp>
      <p:pic>
        <p:nvPicPr>
          <p:cNvPr id="30" name="Shape 895">
            <a:extLst>
              <a:ext uri="{FF2B5EF4-FFF2-40B4-BE49-F238E27FC236}">
                <a16:creationId xmlns:a16="http://schemas.microsoft.com/office/drawing/2014/main" id="{663752A6-8BD1-4642-AA65-F8E05CBDDC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5145321" y="3121914"/>
            <a:ext cx="1792605" cy="109517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1" name="Shape 896">
            <a:extLst>
              <a:ext uri="{FF2B5EF4-FFF2-40B4-BE49-F238E27FC236}">
                <a16:creationId xmlns:a16="http://schemas.microsoft.com/office/drawing/2014/main" id="{0F98FD31-ED8D-4A91-8B4F-90DFD12F468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8506" y="1966693"/>
            <a:ext cx="353147" cy="605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hape 897">
            <a:extLst>
              <a:ext uri="{FF2B5EF4-FFF2-40B4-BE49-F238E27FC236}">
                <a16:creationId xmlns:a16="http://schemas.microsoft.com/office/drawing/2014/main" id="{3DAD6BCD-6197-459B-954B-45CA11EF0543}"/>
              </a:ext>
            </a:extLst>
          </p:cNvPr>
          <p:cNvCxnSpPr/>
          <p:nvPr/>
        </p:nvCxnSpPr>
        <p:spPr>
          <a:xfrm>
            <a:off x="1994456" y="3001528"/>
            <a:ext cx="1019400" cy="617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" name="Shape 898">
            <a:extLst>
              <a:ext uri="{FF2B5EF4-FFF2-40B4-BE49-F238E27FC236}">
                <a16:creationId xmlns:a16="http://schemas.microsoft.com/office/drawing/2014/main" id="{E6AE454A-2B66-491B-AE8F-B95F994CDF97}"/>
              </a:ext>
            </a:extLst>
          </p:cNvPr>
          <p:cNvSpPr txBox="1"/>
          <p:nvPr/>
        </p:nvSpPr>
        <p:spPr>
          <a:xfrm>
            <a:off x="2995365" y="2477210"/>
            <a:ext cx="1944178" cy="585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i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LORAWAN/ </a:t>
            </a:r>
            <a:r>
              <a:rPr lang="en-US" b="1" i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WIFI</a:t>
            </a:r>
            <a:endParaRPr lang="en" sz="1800" b="1" i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" name="Shape 898">
            <a:extLst>
              <a:ext uri="{FF2B5EF4-FFF2-40B4-BE49-F238E27FC236}">
                <a16:creationId xmlns:a16="http://schemas.microsoft.com/office/drawing/2014/main" id="{374E7736-07B5-4F0F-961A-4FEEFBC820FB}"/>
              </a:ext>
            </a:extLst>
          </p:cNvPr>
          <p:cNvSpPr txBox="1"/>
          <p:nvPr/>
        </p:nvSpPr>
        <p:spPr>
          <a:xfrm>
            <a:off x="6557138" y="3214291"/>
            <a:ext cx="1161839" cy="585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i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6041D6-F69C-42D5-B1D4-AA3D7EA4B8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80307" y="1509333"/>
            <a:ext cx="3337653" cy="2503240"/>
          </a:xfrm>
          <a:prstGeom prst="rect">
            <a:avLst/>
          </a:prstGeom>
        </p:spPr>
      </p:pic>
      <p:pic>
        <p:nvPicPr>
          <p:cNvPr id="36" name="Content Placeholder 7">
            <a:extLst>
              <a:ext uri="{FF2B5EF4-FFF2-40B4-BE49-F238E27FC236}">
                <a16:creationId xmlns:a16="http://schemas.microsoft.com/office/drawing/2014/main" id="{715C310C-F09A-42F8-9C7A-D556BBB6F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58095" y="3915100"/>
            <a:ext cx="3388623" cy="254146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D6F17-C78A-4C6E-9B17-ED9125AD8197}"/>
              </a:ext>
            </a:extLst>
          </p:cNvPr>
          <p:cNvSpPr/>
          <p:nvPr/>
        </p:nvSpPr>
        <p:spPr>
          <a:xfrm>
            <a:off x="174040" y="5469134"/>
            <a:ext cx="8506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100 deployed sensors, 10 schools, 500 students </a:t>
            </a: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Social behavior modeling, micro-climate area modeling</a:t>
            </a: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02 conference papers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153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55F1F-88E1-403A-BC59-5B31618C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2938B-C861-4941-A231-E48AFCA4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7B2F0-183A-48DF-967F-CB461208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15273F-8836-4A0A-841F-A1480C5B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1367557"/>
            <a:ext cx="5023756" cy="4980029"/>
          </a:xfrm>
        </p:spPr>
        <p:txBody>
          <a:bodyPr/>
          <a:lstStyle/>
          <a:p>
            <a:r>
              <a:rPr lang="en-US" dirty="0" err="1"/>
              <a:t>Nông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E2551F-4D76-4320-A02F-95472AF9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24B19-7FCD-4484-AA25-2FC9357DA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24674" y="2172731"/>
            <a:ext cx="4833257" cy="3624943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76B4415-0AD6-4216-A061-59684A609547}"/>
              </a:ext>
            </a:extLst>
          </p:cNvPr>
          <p:cNvSpPr txBox="1">
            <a:spLocks/>
          </p:cNvSpPr>
          <p:nvPr/>
        </p:nvSpPr>
        <p:spPr>
          <a:xfrm>
            <a:off x="391886" y="1305744"/>
            <a:ext cx="5910943" cy="49800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SzPct val="10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rgbClr val="00B0F0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STEM (</a:t>
            </a:r>
            <a:r>
              <a:rPr lang="en-US" dirty="0" err="1"/>
              <a:t>AirSENSE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5B117-3CE2-4DDE-A36E-F929BF0FDC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85" y="2511005"/>
            <a:ext cx="4373972" cy="32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6B6B5-46DD-4B66-8895-6D31B2FA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B1B69-A457-4B30-A61A-245802EB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6BA9-ADE0-4121-94B8-6F786A79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B122E7-A9B9-4E24-92D1-0716A80D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94EE27D2-8D39-44FA-97C7-B3C1382E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" y="1713742"/>
            <a:ext cx="7161439" cy="47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6FDE6-A67F-4D10-8FD7-AFD71813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5653"/>
            <a:ext cx="5976257" cy="471651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00E800A-00EB-4B58-935D-FA31A2907BFA}"/>
              </a:ext>
            </a:extLst>
          </p:cNvPr>
          <p:cNvSpPr txBox="1">
            <a:spLocks/>
          </p:cNvSpPr>
          <p:nvPr/>
        </p:nvSpPr>
        <p:spPr>
          <a:xfrm>
            <a:off x="191406" y="1166769"/>
            <a:ext cx="4303939" cy="508888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SzPct val="10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rgbClr val="00B0F0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Robot </a:t>
            </a:r>
            <a:r>
              <a:rPr lang="en-US" dirty="0" err="1"/>
              <a:t>dạng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631266A-AC40-4C01-BACF-4A9B128FE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409" y="1198102"/>
            <a:ext cx="11853182" cy="4916076"/>
          </a:xfrm>
        </p:spPr>
        <p:txBody>
          <a:bodyPr/>
          <a:lstStyle/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FB39F6-4388-442C-950B-F2F736F2D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/>
          <a:stretch/>
        </p:blipFill>
        <p:spPr bwMode="auto">
          <a:xfrm>
            <a:off x="8276998" y="368"/>
            <a:ext cx="3915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0C8FA-52D0-43AC-A7A1-ED332623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2AB54-970D-4BAE-BBCF-B03991AC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FB2A-8932-44DA-B345-656C4F8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0426BE-1E99-4D7A-8358-9795A472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2025</a:t>
            </a:r>
          </a:p>
        </p:txBody>
      </p:sp>
      <p:pic>
        <p:nvPicPr>
          <p:cNvPr id="1028" name="Picture 4" descr="The 10 skills you need to thrive in the Fourth Industrial Revolution |  World Economic Forum">
            <a:extLst>
              <a:ext uri="{FF2B5EF4-FFF2-40B4-BE49-F238E27FC236}">
                <a16:creationId xmlns:a16="http://schemas.microsoft.com/office/drawing/2014/main" id="{4C9AF3A8-511F-4011-8028-08EA961A5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8" t="29378" r="2812" b="29590"/>
          <a:stretch/>
        </p:blipFill>
        <p:spPr bwMode="auto">
          <a:xfrm>
            <a:off x="25060" y="1860284"/>
            <a:ext cx="3484374" cy="29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10 skills you need to thrive in the Fourth Industrial Revolution |  World Economic Forum">
            <a:extLst>
              <a:ext uri="{FF2B5EF4-FFF2-40B4-BE49-F238E27FC236}">
                <a16:creationId xmlns:a16="http://schemas.microsoft.com/office/drawing/2014/main" id="{123EFC1A-623B-481D-93BB-0D0BACA3B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29638" r="47773" b="-1299"/>
          <a:stretch/>
        </p:blipFill>
        <p:spPr bwMode="auto">
          <a:xfrm>
            <a:off x="3915003" y="1870861"/>
            <a:ext cx="3603397" cy="50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9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67233-3450-4F9C-BA4D-46BB93C5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1F6B5-2ACB-4956-8FC1-9DBAD101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FCF72-1C98-4457-AAFD-4CF3EECF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EF9D24-828A-4673-AB9E-D12452AFE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213942"/>
            <a:ext cx="9114930" cy="4916076"/>
          </a:xfrm>
        </p:spPr>
        <p:txBody>
          <a:bodyPr/>
          <a:lstStyle/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Đội</a:t>
            </a:r>
            <a:r>
              <a:rPr lang="en-US" dirty="0"/>
              <a:t> </a:t>
            </a:r>
            <a:r>
              <a:rPr lang="en-US" dirty="0" err="1"/>
              <a:t>ngũ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: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: 60 </a:t>
            </a:r>
            <a:r>
              <a:rPr lang="en-US" dirty="0" err="1"/>
              <a:t>đội</a:t>
            </a:r>
            <a:r>
              <a:rPr lang="en-US" dirty="0"/>
              <a:t> x 5 </a:t>
            </a:r>
            <a:r>
              <a:rPr lang="en-US" dirty="0" err="1"/>
              <a:t>người</a:t>
            </a:r>
            <a:endParaRPr lang="en-US" dirty="0"/>
          </a:p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: 15 </a:t>
            </a:r>
            <a:r>
              <a:rPr lang="en-US" dirty="0" err="1"/>
              <a:t>đội</a:t>
            </a:r>
            <a:endParaRPr lang="en-US" dirty="0"/>
          </a:p>
          <a:p>
            <a:r>
              <a:rPr lang="en-US" dirty="0"/>
              <a:t>Chung </a:t>
            </a:r>
            <a:r>
              <a:rPr lang="en-US" dirty="0" err="1"/>
              <a:t>kết</a:t>
            </a:r>
            <a:r>
              <a:rPr lang="en-US" dirty="0"/>
              <a:t> : 6 </a:t>
            </a:r>
            <a:r>
              <a:rPr lang="en-US" dirty="0" err="1"/>
              <a:t>đội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36421-B60A-44A3-BD23-F2F047D4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Design Contest on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6A32D-B1F4-41E4-BEB8-C7E77DFCD72E}"/>
              </a:ext>
            </a:extLst>
          </p:cNvPr>
          <p:cNvSpPr txBox="1"/>
          <p:nvPr/>
        </p:nvSpPr>
        <p:spPr>
          <a:xfrm>
            <a:off x="219075" y="6127530"/>
            <a:ext cx="7036748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https://www.facebook.com/airsenseairqualitymornitoringsystem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DEC215-9C34-4711-8A85-5D562C33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00" y="4631040"/>
            <a:ext cx="2797576" cy="183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34FD0D-B153-4414-8C26-EE3B71F4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06" y="1187246"/>
            <a:ext cx="3613570" cy="2481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F3495-7887-46B1-B44B-A5877270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579" y="3336309"/>
            <a:ext cx="4249419" cy="24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7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61960" y="6659640"/>
            <a:ext cx="261576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9/17/19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867120" y="6665760"/>
            <a:ext cx="447012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Signal Processing and Radio Communications Lab confidential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10666440" y="6654960"/>
            <a:ext cx="1025280" cy="1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A10B9F4-8AFE-4B3F-BB59-F9FA8710154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91320" y="1005839"/>
            <a:ext cx="5897104" cy="557433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Alumni: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PhD at University of California, Irvine, US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MS/PhD in Korea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MS in Australia, 1 MS in Italia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Collaborators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VEF Alumni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professors : Univ. California Irvine, Univ.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California San Diego,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Startups: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Bonbouton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SI Synergy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Japan,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inc.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4320" indent="-273960">
              <a:lnSpc>
                <a:spcPct val="100000"/>
              </a:lnSpc>
              <a:buClr>
                <a:srgbClr val="0E58C4"/>
              </a:buClr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</a:p>
          <a:p>
            <a:pPr marL="640080" lvl="1" indent="-246600"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papers</a:t>
            </a:r>
          </a:p>
          <a:p>
            <a:pPr marL="640080" lvl="1" indent="-246600">
              <a:lnSpc>
                <a:spcPct val="100000"/>
              </a:lnSpc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~5 potential patents</a:t>
            </a:r>
          </a:p>
          <a:p>
            <a:pPr marL="640080" lvl="1" indent="-246600"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 social projects </a:t>
            </a:r>
          </a:p>
          <a:p>
            <a:pPr marL="640080" lvl="1" indent="-246600">
              <a:buClr>
                <a:srgbClr val="00B0F0"/>
              </a:buClr>
              <a:buSzPct val="90000"/>
              <a:buFont typeface="Wingdings 2" charset="2"/>
              <a:buChar char="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 research awards</a:t>
            </a:r>
          </a:p>
          <a:p>
            <a:pPr marL="457200" indent="-45720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5"/>
          <p:cNvSpPr txBox="1"/>
          <p:nvPr/>
        </p:nvSpPr>
        <p:spPr>
          <a:xfrm>
            <a:off x="304800" y="251280"/>
            <a:ext cx="10966824" cy="75456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24285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 processing and Radio Communications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 Linotype"/>
            </a:endParaRPr>
          </a:p>
        </p:txBody>
      </p:sp>
      <p:pic>
        <p:nvPicPr>
          <p:cNvPr id="7" name="Picture 6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4F0EA22F-741B-45DE-8AC8-6C914D5AC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31" y="1915067"/>
            <a:ext cx="6112669" cy="458450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6025E-4ACE-451C-A726-FF2F7575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42751-0C7C-4BDA-8E99-51D38E60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E116-FDEA-4FA7-ABCB-F28B4AC6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4D780A-D903-41C2-A48F-B217320E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2190750"/>
            <a:ext cx="11853182" cy="3939267"/>
          </a:xfrm>
        </p:spPr>
        <p:txBody>
          <a:bodyPr>
            <a:normAutofit/>
          </a:bodyPr>
          <a:lstStyle/>
          <a:p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nghĩa</a:t>
            </a:r>
            <a:r>
              <a:rPr lang="en-US" sz="3200" dirty="0"/>
              <a:t> STEM</a:t>
            </a:r>
          </a:p>
          <a:p>
            <a:r>
              <a:rPr lang="en-US" sz="3200" dirty="0" err="1"/>
              <a:t>Quy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US" sz="3200" dirty="0"/>
          </a:p>
          <a:p>
            <a:r>
              <a:rPr lang="en-US" sz="3200" dirty="0" err="1"/>
              <a:t>Thảo</a:t>
            </a:r>
            <a:r>
              <a:rPr lang="en-US" sz="3200" dirty="0"/>
              <a:t> </a:t>
            </a:r>
            <a:r>
              <a:rPr lang="en-US" sz="3200" dirty="0" err="1"/>
              <a:t>luận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6E81B1-13DF-4F81-9E69-F426160D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</p:spTree>
    <p:extLst>
      <p:ext uri="{BB962C8B-B14F-4D97-AF65-F5344CB8AC3E}">
        <p14:creationId xmlns:p14="http://schemas.microsoft.com/office/powerpoint/2010/main" val="10567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27590-9A52-4E97-9F9B-B124C2C5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6BFCF-9648-43E8-99F0-E4C7E5AB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7816-9CAF-46AC-AFBA-9E22FF9A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E7DA62-4F02-4171-8DA5-DB25B955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STEM</a:t>
            </a:r>
          </a:p>
        </p:txBody>
      </p:sp>
      <p:graphicFrame>
        <p:nvGraphicFramePr>
          <p:cNvPr id="7" name="Chart 6" descr="All occupations = 14%&#10;Mathematics = 16%&#10;Computer systems analysts = 22%&#10;Systems software developers = 32%&#10;Medical scientists = 36%&#10;Biomedical engineers = 62%" title="Projected Percentage Increases in STEM Jobs: 2010-2020 ">
            <a:extLst>
              <a:ext uri="{FF2B5EF4-FFF2-40B4-BE49-F238E27FC236}">
                <a16:creationId xmlns:a16="http://schemas.microsoft.com/office/drawing/2014/main" id="{A6C8347C-2D59-4056-B337-C6FB9CE3F502}"/>
              </a:ext>
            </a:extLst>
          </p:cNvPr>
          <p:cNvGraphicFramePr/>
          <p:nvPr/>
        </p:nvGraphicFramePr>
        <p:xfrm>
          <a:off x="2209800" y="1695510"/>
          <a:ext cx="7772400" cy="462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A6EBF1F7-348A-4B60-87C1-1E039174D13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2403764" y="1222405"/>
            <a:ext cx="7485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2000" b="1" dirty="0" err="1"/>
              <a:t>Ước</a:t>
            </a:r>
            <a:r>
              <a:rPr lang="en-US" altLang="en-US" sz="2000" b="1" dirty="0"/>
              <a:t> l</a:t>
            </a:r>
            <a:r>
              <a:rPr lang="vi-VN" altLang="en-US" sz="2000" b="1" dirty="0"/>
              <a:t>ư</a:t>
            </a:r>
            <a:r>
              <a:rPr lang="en-US" altLang="en-US" sz="2000" b="1" dirty="0" err="1"/>
              <a:t>ợng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tăng</a:t>
            </a:r>
            <a:r>
              <a:rPr lang="en-US" altLang="en-US" sz="2000" b="1" dirty="0"/>
              <a:t> tr</a:t>
            </a:r>
            <a:r>
              <a:rPr lang="vi-VN" altLang="en-US" sz="2000" b="1" dirty="0"/>
              <a:t>ư</a:t>
            </a:r>
            <a:r>
              <a:rPr lang="en-US" altLang="en-US" sz="2000" b="1" dirty="0" err="1"/>
              <a:t>ởng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của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một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số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ngành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nghề</a:t>
            </a:r>
            <a:r>
              <a:rPr lang="en-US" altLang="en-US" sz="2000" b="1" dirty="0"/>
              <a:t> STEM 2010-2020</a:t>
            </a:r>
          </a:p>
        </p:txBody>
      </p:sp>
    </p:spTree>
    <p:extLst>
      <p:ext uri="{BB962C8B-B14F-4D97-AF65-F5344CB8AC3E}">
        <p14:creationId xmlns:p14="http://schemas.microsoft.com/office/powerpoint/2010/main" val="42446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84B2F6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on brainstorming" id="{C229246F-E851-40FB-8E1D-535DCA6AFD71}" vid="{8D346C02-FE09-4A8E-BC58-EB73E373F0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pt of Ed">
    <a:dk1>
      <a:srgbClr val="333333"/>
    </a:dk1>
    <a:lt1>
      <a:sysClr val="window" lastClr="FFFFFF"/>
    </a:lt1>
    <a:dk2>
      <a:srgbClr val="000000"/>
    </a:dk2>
    <a:lt2>
      <a:srgbClr val="E6E6E6"/>
    </a:lt2>
    <a:accent1>
      <a:srgbClr val="0C4790"/>
    </a:accent1>
    <a:accent2>
      <a:srgbClr val="038A00"/>
    </a:accent2>
    <a:accent3>
      <a:srgbClr val="F1990D"/>
    </a:accent3>
    <a:accent4>
      <a:srgbClr val="5B638A"/>
    </a:accent4>
    <a:accent5>
      <a:srgbClr val="70BD2F"/>
    </a:accent5>
    <a:accent6>
      <a:srgbClr val="688FAA"/>
    </a:accent6>
    <a:hlink>
      <a:srgbClr val="0C4790"/>
    </a:hlink>
    <a:folHlink>
      <a:srgbClr val="5B638A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2DDB1602E1F418973D7514106350D" ma:contentTypeVersion="10" ma:contentTypeDescription="Create a new document." ma:contentTypeScope="" ma:versionID="236e585e038dda20b11444d9d3b061d2">
  <xsd:schema xmlns:xsd="http://www.w3.org/2001/XMLSchema" xmlns:xs="http://www.w3.org/2001/XMLSchema" xmlns:p="http://schemas.microsoft.com/office/2006/metadata/properties" xmlns:ns2="7b943c93-b938-48de-825e-fb1653b6f1c7" xmlns:ns3="7d6b43c1-d31c-445d-bdf9-3473889ab938" targetNamespace="http://schemas.microsoft.com/office/2006/metadata/properties" ma:root="true" ma:fieldsID="c83c2e15b35c55ed220d0b85529f6f85" ns2:_="" ns3:_="">
    <xsd:import namespace="7b943c93-b938-48de-825e-fb1653b6f1c7"/>
    <xsd:import namespace="7d6b43c1-d31c-445d-bdf9-3473889ab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3c93-b938-48de-825e-fb1653b6f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b43c1-d31c-445d-bdf9-3473889ab9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87B6B8-7876-4A54-840A-27FFDFD1FB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CADE4A-CC0E-4E47-AEDF-951E798C4FB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5A8679-1878-4472-86AE-D7B980C86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943c93-b938-48de-825e-fb1653b6f1c7"/>
    <ds:schemaRef ds:uri="7d6b43c1-d31c-445d-bdf9-3473889ab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2682</Words>
  <Application>Microsoft Office PowerPoint</Application>
  <PresentationFormat>Widescreen</PresentationFormat>
  <Paragraphs>517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Presentation on brainstorming</vt:lpstr>
      <vt:lpstr>  Học thông qua thực làm  với Quy trình Thiết kế Kỹ thuật</vt:lpstr>
      <vt:lpstr>PowerPoint Presentation</vt:lpstr>
      <vt:lpstr>PowerPoint Presentation</vt:lpstr>
      <vt:lpstr>PowerPoint Presentation</vt:lpstr>
      <vt:lpstr>Air quality monitoring system for environment and STEM education - AirSENSE</vt:lpstr>
      <vt:lpstr>Technical Design Contest on environment</vt:lpstr>
      <vt:lpstr>PowerPoint Presentation</vt:lpstr>
      <vt:lpstr>Nội dung</vt:lpstr>
      <vt:lpstr>Tại sao cần STEM</vt:lpstr>
      <vt:lpstr>Giáo dục STEM</vt:lpstr>
      <vt:lpstr>Engineering- Kỹ thuật</vt:lpstr>
      <vt:lpstr>Ví dụ - Kỹ sư điện tử</vt:lpstr>
      <vt:lpstr>Technology - Công nghệ</vt:lpstr>
      <vt:lpstr>Kỹ sư và Kỹ thuật viên</vt:lpstr>
      <vt:lpstr>Kỹ sư cần</vt:lpstr>
      <vt:lpstr>Science-Khoa học</vt:lpstr>
      <vt:lpstr>Toán</vt:lpstr>
      <vt:lpstr>PowerPoint Presentation</vt:lpstr>
      <vt:lpstr>Các kỹ năng mỗi loại nghề</vt:lpstr>
      <vt:lpstr>Quy trình thiết kế kỹ thuật (Để tạo ra một sản phẩm)</vt:lpstr>
      <vt:lpstr>Tại sao cần có quy trình thiết kế</vt:lpstr>
      <vt:lpstr>Câu chuyện thiết kế máy bay đầu tiên</vt:lpstr>
      <vt:lpstr>Xuất phát điểm</vt:lpstr>
      <vt:lpstr>7 prototypes</vt:lpstr>
      <vt:lpstr>Sử dụng công nghệ sẵn có áp dụng vào vấn đề mới</vt:lpstr>
      <vt:lpstr>Thử nghiệm, thử sai liên tục để tối ưu hóa</vt:lpstr>
      <vt:lpstr>Tạo ra công cụ mới</vt:lpstr>
      <vt:lpstr>Công thức tính lực nâng</vt:lpstr>
      <vt:lpstr>Thử nghiệm và thất bại</vt:lpstr>
      <vt:lpstr>Kết quả: Máy bay</vt:lpstr>
      <vt:lpstr>Kết quả</vt:lpstr>
      <vt:lpstr>Quá trình thiết kế sản phẩm</vt:lpstr>
      <vt:lpstr>Xác định nhu cầu</vt:lpstr>
      <vt:lpstr>Tạo ra yêu cầu</vt:lpstr>
      <vt:lpstr>Ví dụ về phân tích sản phẩm có sẵn</vt:lpstr>
      <vt:lpstr>Kế hoạch thực hiện</vt:lpstr>
      <vt:lpstr>Kế hoạch</vt:lpstr>
      <vt:lpstr>Sơ đồ khối hệ thống</vt:lpstr>
      <vt:lpstr>Thiết kế thành phần</vt:lpstr>
      <vt:lpstr>Lựa chọn phương án tối ưu</vt:lpstr>
      <vt:lpstr>Kiểm thử sản phẩm</vt:lpstr>
      <vt:lpstr>Quá trình hình thành sản phẩm</vt:lpstr>
      <vt:lpstr>Tư duy thiết kế</vt:lpstr>
      <vt:lpstr>Creativity</vt:lpstr>
      <vt:lpstr>PowerPoint Presentation</vt:lpstr>
      <vt:lpstr>PowerPoint Presentation</vt:lpstr>
      <vt:lpstr>Bài học rút ra</vt:lpstr>
      <vt:lpstr>Cảm ơn đã chú ý lắng nghe</vt:lpstr>
      <vt:lpstr>PowerPoint Presentation</vt:lpstr>
      <vt:lpstr>PowerPoint Presentation</vt:lpstr>
      <vt:lpstr>PowerPoint Presentation</vt:lpstr>
      <vt:lpstr>Kỹ năng cần thiết tới 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Học thông qua thực làm  với Quy trình Thiết kế Kỹ thuật</dc:title>
  <dc:creator/>
  <cp:keywords/>
  <cp:lastModifiedBy/>
  <cp:revision>15</cp:revision>
  <dcterms:created xsi:type="dcterms:W3CDTF">2016-11-18T02:43:26Z</dcterms:created>
  <dcterms:modified xsi:type="dcterms:W3CDTF">2022-03-15T06:11:56Z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TC034606379991</vt:lpwstr>
  </property>
  <property fmtid="{D5CDD505-2E9C-101B-9397-08002B2CF9AE}" pid="3" name="ContentTypeId">
    <vt:lpwstr>0x0101001702DDB1602E1F418973D7514106350D</vt:lpwstr>
  </property>
</Properties>
</file>